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 SemiBold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  <p:embeddedFont>
      <p:font typeface="Montserrat Medium"/>
      <p:regular r:id="rId43"/>
      <p:bold r:id="rId44"/>
      <p:italic r:id="rId45"/>
      <p:boldItalic r:id="rId46"/>
    </p:embeddedFont>
    <p:embeddedFont>
      <p:font typeface="Bahiana"/>
      <p:regular r:id="rId47"/>
    </p:embeddedFont>
    <p:embeddedFont>
      <p:font typeface="Montserrat ExtraBold"/>
      <p:bold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648F06-E0D5-490B-8EBF-A20CD6A8415C}">
  <a:tblStyle styleId="{A0648F06-E0D5-490B-8EBF-A20CD6A8415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44" Type="http://schemas.openxmlformats.org/officeDocument/2006/relationships/font" Target="fonts/MontserratMedium-bold.fntdata"/><Relationship Id="rId43" Type="http://schemas.openxmlformats.org/officeDocument/2006/relationships/font" Target="fonts/MontserratMedium-regular.fntdata"/><Relationship Id="rId46" Type="http://schemas.openxmlformats.org/officeDocument/2006/relationships/font" Target="fonts/MontserratMedium-boldItalic.fntdata"/><Relationship Id="rId45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ExtraBold-bold.fntdata"/><Relationship Id="rId47" Type="http://schemas.openxmlformats.org/officeDocument/2006/relationships/font" Target="fonts/Bahiana-regular.fntdata"/><Relationship Id="rId49" Type="http://schemas.openxmlformats.org/officeDocument/2006/relationships/font" Target="fonts/Montserrat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MontserratSemiBold-regular.fntdata"/><Relationship Id="rId34" Type="http://schemas.openxmlformats.org/officeDocument/2006/relationships/slide" Target="slides/slide29.xml"/><Relationship Id="rId37" Type="http://schemas.openxmlformats.org/officeDocument/2006/relationships/font" Target="fonts/MontserratSemiBold-italic.fntdata"/><Relationship Id="rId36" Type="http://schemas.openxmlformats.org/officeDocument/2006/relationships/font" Target="fonts/MontserratSemiBold-bold.fntdata"/><Relationship Id="rId39" Type="http://schemas.openxmlformats.org/officeDocument/2006/relationships/font" Target="fonts/Montserrat-regular.fntdata"/><Relationship Id="rId38" Type="http://schemas.openxmlformats.org/officeDocument/2006/relationships/font" Target="fonts/MontserratSemiBold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9182fe8f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9182fe8f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cd83b33c14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cd83b33c14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d0d08982d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d0d08982d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cd83b33c14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cd83b33c14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ce1292abf1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ce1292abf1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d0520dd58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d0520dd58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cd83b33c14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cd83b33c14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cd83b33c14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cd83b33c14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d0d08982df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d0d08982d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d0520dd58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d0520dd58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d0d08982d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d0d08982d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e1292ab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ce1292ab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d14d76863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d14d76863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d0d08982df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d0d08982df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d14d768636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d14d768636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d0520dd585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d0520dd58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cd83b33c14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cd83b33c1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5a538c36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5a538c36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ce1292abf1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ce1292abf1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ce1292abf1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ce1292abf1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ce1292abf1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ce1292abf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ce1292abf1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ce1292abf1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d83b33c14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cd83b33c14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e1292abf1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ce1292abf1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d83b33c14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d83b33c14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1baeadf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1baeadf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d83b33c14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cd83b33c14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d0d08982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d0d08982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d0520dd58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d0520dd58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ka pro report">
  <p:cSld name="TITLE_1">
    <p:bg>
      <p:bgPr>
        <a:solidFill>
          <a:srgbClr val="FFFFFF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 title="Frame 175891 (2).png"/>
          <p:cNvPicPr preferRelativeResize="0"/>
          <p:nvPr/>
        </p:nvPicPr>
        <p:blipFill rotWithShape="1">
          <a:blip r:embed="rId2">
            <a:alphaModFix/>
          </a:blip>
          <a:srcRect b="0" l="-9020" r="9020" t="0"/>
          <a:stretch/>
        </p:blipFill>
        <p:spPr>
          <a:xfrm>
            <a:off x="5037272" y="2"/>
            <a:ext cx="4106726" cy="250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2400" y="4518250"/>
            <a:ext cx="1800000" cy="22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00AEEF"/>
          </p15:clr>
        </p15:guide>
        <p15:guide id="2" pos="340">
          <p15:clr>
            <a:srgbClr val="00AEEF"/>
          </p15:clr>
        </p15:guide>
        <p15:guide id="3" orient="horz" pos="2891">
          <p15:clr>
            <a:srgbClr val="00AEEF"/>
          </p15:clr>
        </p15:guide>
        <p15:guide id="4" pos="5443">
          <p15:clr>
            <a:srgbClr val="00AEE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umé 3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cxnSp>
        <p:nvCxnSpPr>
          <p:cNvPr id="42" name="Google Shape;42;p11"/>
          <p:cNvCxnSpPr/>
          <p:nvPr/>
        </p:nvCxnSpPr>
        <p:spPr>
          <a:xfrm>
            <a:off x="558000" y="198000"/>
            <a:ext cx="300" cy="180000"/>
          </a:xfrm>
          <a:prstGeom prst="straightConnector1">
            <a:avLst/>
          </a:prstGeom>
          <a:noFill/>
          <a:ln cap="flat" cmpd="sng" w="9525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11"/>
          <p:cNvSpPr txBox="1"/>
          <p:nvPr>
            <p:ph type="title"/>
          </p:nvPr>
        </p:nvSpPr>
        <p:spPr>
          <a:xfrm>
            <a:off x="1368000" y="1310813"/>
            <a:ext cx="43416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2" type="title"/>
          </p:nvPr>
        </p:nvSpPr>
        <p:spPr>
          <a:xfrm>
            <a:off x="1368000" y="3541775"/>
            <a:ext cx="434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45" name="Google Shape;4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/>
          <p:nvPr>
            <p:ph idx="3" type="title"/>
          </p:nvPr>
        </p:nvSpPr>
        <p:spPr>
          <a:xfrm>
            <a:off x="1368000" y="2426288"/>
            <a:ext cx="43416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ontserrat"/>
              <a:buNone/>
              <a:def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47" name="Google Shape;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1" title="Frame 175891 (3).png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6166985" y="-10244"/>
            <a:ext cx="2994324" cy="18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62">
          <p15:clr>
            <a:srgbClr val="FA7B17"/>
          </p15:clr>
        </p15:guide>
        <p15:guide id="2" orient="horz" pos="1020">
          <p15:clr>
            <a:srgbClr val="FA7B17"/>
          </p15:clr>
        </p15:guide>
        <p15:guide id="3" orient="horz" pos="2411">
          <p15:clr>
            <a:srgbClr val="FA7B17"/>
          </p15:clr>
        </p15:guide>
        <p15:guide id="4" pos="862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cxnSp>
        <p:nvCxnSpPr>
          <p:cNvPr id="52" name="Google Shape;52;p12"/>
          <p:cNvCxnSpPr/>
          <p:nvPr/>
        </p:nvCxnSpPr>
        <p:spPr>
          <a:xfrm>
            <a:off x="558000" y="198000"/>
            <a:ext cx="300" cy="180000"/>
          </a:xfrm>
          <a:prstGeom prst="straightConnector1">
            <a:avLst/>
          </a:prstGeom>
          <a:noFill/>
          <a:ln cap="flat" cmpd="sng" w="9525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12"/>
          <p:cNvSpPr txBox="1"/>
          <p:nvPr>
            <p:ph type="title"/>
          </p:nvPr>
        </p:nvSpPr>
        <p:spPr>
          <a:xfrm>
            <a:off x="810000" y="823200"/>
            <a:ext cx="43416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 SemiBold"/>
              <a:buNone/>
              <a:defRPr sz="2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2" type="title"/>
          </p:nvPr>
        </p:nvSpPr>
        <p:spPr>
          <a:xfrm>
            <a:off x="810000" y="1710000"/>
            <a:ext cx="434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Montserrat"/>
              <a:buNone/>
              <a:defRPr sz="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55" name="Google Shape;5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2" title="Frame 175891 (3).png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6166985" y="-10244"/>
            <a:ext cx="2994324" cy="18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62">
          <p15:clr>
            <a:srgbClr val="FA7B17"/>
          </p15:clr>
        </p15:guide>
        <p15:guide id="2" orient="horz" pos="907">
          <p15:clr>
            <a:srgbClr val="FA7B17"/>
          </p15:clr>
        </p15:guide>
        <p15:guide id="3" orient="horz" pos="1077">
          <p15:clr>
            <a:srgbClr val="FA7B17"/>
          </p15:clr>
        </p15:guide>
        <p15:guide id="4" pos="510">
          <p15:clr>
            <a:srgbClr val="FA7B17"/>
          </p15:clr>
        </p15:guide>
        <p15:guide id="5" pos="3061">
          <p15:clr>
            <a:srgbClr val="FA7B17"/>
          </p15:clr>
        </p15:guide>
        <p15:guide id="6" orient="horz" pos="1814">
          <p15:clr>
            <a:srgbClr val="FA7B17"/>
          </p15:clr>
        </p15:guide>
        <p15:guide id="7" pos="352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ola 1">
  <p:cSld name="SECTION_HEADER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594000" y="1671300"/>
            <a:ext cx="73827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Montserrat SemiBold"/>
              <a:buNone/>
              <a:defRPr sz="16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2" type="title"/>
          </p:nvPr>
        </p:nvSpPr>
        <p:spPr>
          <a:xfrm>
            <a:off x="576000" y="1903800"/>
            <a:ext cx="641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Montserrat SemiBold"/>
              <a:buNone/>
              <a:defRPr sz="4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Montserrat"/>
              <a:buNone/>
              <a:defRPr b="1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62" name="Google Shape;6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title="Frame 175891 (3).png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6166985" y="-10244"/>
            <a:ext cx="2994324" cy="18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199">
          <p15:clr>
            <a:srgbClr val="FA7B17"/>
          </p15:clr>
        </p15:guide>
        <p15:guide id="2" pos="363">
          <p15:clr>
            <a:srgbClr val="FA7B17"/>
          </p15:clr>
        </p15:guide>
        <p15:guide id="3" pos="37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ola 7">
  <p:cSld name="TITLE_1_1_2_1">
    <p:bg>
      <p:bgPr>
        <a:solidFill>
          <a:srgbClr val="FFFF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cxnSp>
        <p:nvCxnSpPr>
          <p:cNvPr id="68" name="Google Shape;68;p14"/>
          <p:cNvCxnSpPr/>
          <p:nvPr/>
        </p:nvCxnSpPr>
        <p:spPr>
          <a:xfrm>
            <a:off x="558000" y="198000"/>
            <a:ext cx="300" cy="180000"/>
          </a:xfrm>
          <a:prstGeom prst="straightConnector1">
            <a:avLst/>
          </a:prstGeom>
          <a:noFill/>
          <a:ln cap="flat" cmpd="sng" w="9525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" name="Google Shape;6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 title="Frame 175891 (3).png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6166985" y="-10244"/>
            <a:ext cx="2994324" cy="18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00AEEF"/>
          </p15:clr>
        </p15:guide>
        <p15:guide id="2" pos="431">
          <p15:clr>
            <a:srgbClr val="00AEEF"/>
          </p15:clr>
        </p15:guide>
        <p15:guide id="3" orient="horz" pos="2891">
          <p15:clr>
            <a:srgbClr val="00AEEF"/>
          </p15:clr>
        </p15:guide>
        <p15:guide id="4" pos="5409">
          <p15:clr>
            <a:srgbClr val="00AEE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ola 6">
  <p:cSld name="TITLE_1_1_3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title="Frame 175891 (3).png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6166985" y="-10244"/>
            <a:ext cx="2994324" cy="18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00AEEF"/>
          </p15:clr>
        </p15:guide>
        <p15:guide id="2" pos="431">
          <p15:clr>
            <a:srgbClr val="00AEEF"/>
          </p15:clr>
        </p15:guide>
        <p15:guide id="3" orient="horz" pos="2891">
          <p15:clr>
            <a:srgbClr val="00AEEF"/>
          </p15:clr>
        </p15:guide>
        <p15:guide id="4" pos="5409">
          <p15:clr>
            <a:srgbClr val="00AEE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é">
  <p:cSld name="TITLE_AND_BODY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title="Slide templa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3044" y="48392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pitola">
  <p:cSld name="TITLE_1_1"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 title="Frame 175891 (3).png"/>
          <p:cNvPicPr preferRelativeResize="0"/>
          <p:nvPr/>
        </p:nvPicPr>
        <p:blipFill rotWithShape="1">
          <a:blip r:embed="rId2">
            <a:alphaModFix/>
          </a:blip>
          <a:srcRect b="10" l="0" r="0" t="0"/>
          <a:stretch/>
        </p:blipFill>
        <p:spPr>
          <a:xfrm>
            <a:off x="6166985" y="-10244"/>
            <a:ext cx="2994324" cy="18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00AEEF"/>
          </p15:clr>
        </p15:guide>
        <p15:guide id="2" pos="431">
          <p15:clr>
            <a:srgbClr val="00AEEF"/>
          </p15:clr>
        </p15:guide>
        <p15:guide id="3" orient="horz" pos="2891">
          <p15:clr>
            <a:srgbClr val="00AEEF"/>
          </p15:clr>
        </p15:guide>
        <p15:guide id="4" pos="5409">
          <p15:clr>
            <a:srgbClr val="00AEE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lší služby">
  <p:cSld name="CUSTOM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5" title="Group.png"/>
          <p:cNvPicPr preferRelativeResize="0"/>
          <p:nvPr/>
        </p:nvPicPr>
        <p:blipFill rotWithShape="1">
          <a:blip r:embed="rId2">
            <a:alphaModFix/>
          </a:blip>
          <a:srcRect b="13477" l="-1207" r="28485" t="61817"/>
          <a:stretch/>
        </p:blipFill>
        <p:spPr>
          <a:xfrm rot="10800000">
            <a:off x="2" y="3486326"/>
            <a:ext cx="5174723" cy="167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kladní s číslováním">
  <p:cSld name="SECTION_HEADER_1_1_2_1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cxnSp>
        <p:nvCxnSpPr>
          <p:cNvPr id="17" name="Google Shape;17;p6"/>
          <p:cNvCxnSpPr/>
          <p:nvPr/>
        </p:nvCxnSpPr>
        <p:spPr>
          <a:xfrm>
            <a:off x="558000" y="198000"/>
            <a:ext cx="300" cy="180000"/>
          </a:xfrm>
          <a:prstGeom prst="straightConnector1">
            <a:avLst/>
          </a:prstGeom>
          <a:noFill/>
          <a:ln cap="flat" cmpd="sng" w="9525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" name="Google Shape;1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6" title="Frame 175891 (3).png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6166985" y="-10244"/>
            <a:ext cx="2994324" cy="18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1">
          <p15:clr>
            <a:srgbClr val="EF404A"/>
          </p15:clr>
        </p15:guide>
        <p15:guide id="2" orient="horz" pos="238">
          <p15:clr>
            <a:srgbClr val="FA7B17"/>
          </p15:clr>
        </p15:guide>
        <p15:guide id="3" orient="horz" pos="3061">
          <p15:clr>
            <a:srgbClr val="EF404A"/>
          </p15:clr>
        </p15:guide>
        <p15:guide id="4" pos="5477">
          <p15:clr>
            <a:srgbClr val="EF404A"/>
          </p15:clr>
        </p15:guide>
        <p15:guide id="5" pos="5556">
          <p15:clr>
            <a:srgbClr val="0000FF"/>
          </p15:clr>
        </p15:guide>
        <p15:guide id="6" pos="5257">
          <p15:clr>
            <a:schemeClr val="lt2"/>
          </p15:clr>
        </p15:guide>
        <p15:guide id="7" orient="horz" pos="1587">
          <p15:clr>
            <a:srgbClr val="0000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kladní bez čísla">
  <p:cSld name="SECTION_HEADER_1_1_2_1_1_1_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 title="Frame 175891 (3).png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6166985" y="-10244"/>
            <a:ext cx="2994324" cy="18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1">
          <p15:clr>
            <a:srgbClr val="FA7B17"/>
          </p15:clr>
        </p15:guide>
        <p15:guide id="2" orient="horz" pos="238">
          <p15:clr>
            <a:srgbClr val="FA7B17"/>
          </p15:clr>
        </p15:guide>
        <p15:guide id="3" orient="horz" pos="3002">
          <p15:clr>
            <a:srgbClr val="FA7B17"/>
          </p15:clr>
        </p15:guide>
        <p15:guide id="4" pos="5409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ší flek">
  <p:cSld name="SECTION_HEADER_1_1_2_1_1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cxnSp>
        <p:nvCxnSpPr>
          <p:cNvPr id="27" name="Google Shape;27;p8"/>
          <p:cNvCxnSpPr/>
          <p:nvPr/>
        </p:nvCxnSpPr>
        <p:spPr>
          <a:xfrm>
            <a:off x="558000" y="198000"/>
            <a:ext cx="300" cy="180000"/>
          </a:xfrm>
          <a:prstGeom prst="straightConnector1">
            <a:avLst/>
          </a:prstGeom>
          <a:noFill/>
          <a:ln cap="flat" cmpd="sng" w="9525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" name="Google Shape;2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8" title="Group.png"/>
          <p:cNvPicPr preferRelativeResize="0"/>
          <p:nvPr/>
        </p:nvPicPr>
        <p:blipFill rotWithShape="1">
          <a:blip r:embed="rId3">
            <a:alphaModFix/>
          </a:blip>
          <a:srcRect b="11660" l="-3335" r="42699" t="42599"/>
          <a:stretch/>
        </p:blipFill>
        <p:spPr>
          <a:xfrm>
            <a:off x="7587059" y="-17009"/>
            <a:ext cx="1573949" cy="112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1">
          <p15:clr>
            <a:srgbClr val="FA7B17"/>
          </p15:clr>
        </p15:guide>
        <p15:guide id="2" orient="horz" pos="238">
          <p15:clr>
            <a:srgbClr val="FA7B17"/>
          </p15:clr>
        </p15:guide>
        <p15:guide id="3" orient="horz" pos="3061">
          <p15:clr>
            <a:srgbClr val="EF404A"/>
          </p15:clr>
        </p15:guide>
        <p15:guide id="4" pos="5477">
          <p15:clr>
            <a:srgbClr val="EF404A"/>
          </p15:clr>
        </p15:guide>
        <p15:guide id="5" orient="horz" pos="1587">
          <p15:clr>
            <a:srgbClr val="0000FF"/>
          </p15:clr>
        </p15:guide>
        <p15:guide id="6" pos="5329">
          <p15:clr>
            <a:srgbClr val="0000FF"/>
          </p15:clr>
        </p15:guide>
        <p15:guide id="7" pos="5257">
          <p15:clr>
            <a:schemeClr val="lt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věr">
  <p:cSld name="BLANK_2_1_1_1_1_1_1_1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000" y="4365850"/>
            <a:ext cx="1800000" cy="22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9" title="Frame 175891 (2).png"/>
          <p:cNvPicPr preferRelativeResize="0"/>
          <p:nvPr/>
        </p:nvPicPr>
        <p:blipFill rotWithShape="1">
          <a:blip r:embed="rId3">
            <a:alphaModFix/>
          </a:blip>
          <a:srcRect b="-3070" l="0" r="6244" t="3070"/>
          <a:stretch/>
        </p:blipFill>
        <p:spPr>
          <a:xfrm flipH="1">
            <a:off x="-17322" y="-17324"/>
            <a:ext cx="3960648" cy="25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91">
          <p15:clr>
            <a:srgbClr val="00AEEF"/>
          </p15:clr>
        </p15:guide>
        <p15:guide id="2" pos="340">
          <p15:clr>
            <a:srgbClr val="00AEEF"/>
          </p15:clr>
        </p15:guide>
        <p15:guide id="3" pos="5443">
          <p15:clr>
            <a:srgbClr val="00AEE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5">
  <p:cSld name="SECTION_HEADER_1_1_2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cxnSp>
        <p:nvCxnSpPr>
          <p:cNvPr id="35" name="Google Shape;35;p10"/>
          <p:cNvCxnSpPr/>
          <p:nvPr/>
        </p:nvCxnSpPr>
        <p:spPr>
          <a:xfrm>
            <a:off x="558000" y="198000"/>
            <a:ext cx="300" cy="180000"/>
          </a:xfrm>
          <a:prstGeom prst="straightConnector1">
            <a:avLst/>
          </a:prstGeom>
          <a:noFill/>
          <a:ln cap="flat" cmpd="sng" w="9525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" name="Google Shape;3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5575" y="200825"/>
            <a:ext cx="954000" cy="1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0" title="Frame 175891 (3).png"/>
          <p:cNvPicPr preferRelativeResize="0"/>
          <p:nvPr/>
        </p:nvPicPr>
        <p:blipFill rotWithShape="1">
          <a:blip r:embed="rId3">
            <a:alphaModFix/>
          </a:blip>
          <a:srcRect b="10" l="0" r="0" t="0"/>
          <a:stretch/>
        </p:blipFill>
        <p:spPr>
          <a:xfrm>
            <a:off x="6166985" y="-10244"/>
            <a:ext cx="2994324" cy="181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F0000"/>
          </p15:clr>
        </p15:guide>
        <p15:guide id="2" pos="5556">
          <p15:clr>
            <a:srgbClr val="0000FF"/>
          </p15:clr>
        </p15:guide>
        <p15:guide id="3" pos="5477">
          <p15:clr>
            <a:srgbClr val="FF0000"/>
          </p15:clr>
        </p15:guide>
        <p15:guide id="4" orient="horz" pos="1587">
          <p15:clr>
            <a:srgbClr val="0000FF"/>
          </p15:clr>
        </p15:guide>
        <p15:guide id="5" orient="horz" pos="3061">
          <p15:clr>
            <a:srgbClr val="FF0000"/>
          </p15:clr>
        </p15:guide>
        <p15:guide id="6" pos="5257">
          <p15:clr>
            <a:schemeClr val="lt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0" y="0"/>
            <a:ext cx="4320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0" wrap="square" tIns="91425">
            <a:noAutofit/>
          </a:bodyPr>
          <a:lstStyle>
            <a:lvl1pPr lvl="0" rtl="0" algn="r">
              <a:buNone/>
              <a:defRPr b="1" sz="16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b="1" sz="16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b="1" sz="16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b="1" sz="16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b="1" sz="16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b="1" sz="16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b="1" sz="16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b="1" sz="16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b="1" sz="16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krystof.rybacek@behaviolabs.com" TargetMode="External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723600" y="720000"/>
            <a:ext cx="60738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Generační proměna: Od zlatých naušnic</a:t>
            </a:r>
            <a:br>
              <a:rPr lang="cs" sz="4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cs" sz="4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 investičnímu účtu</a:t>
            </a:r>
            <a:endParaRPr sz="4000">
              <a:solidFill>
                <a:srgbClr val="33333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3" name="Google Shape;83;p17" title="Broker Consul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255" y="3750955"/>
            <a:ext cx="2494650" cy="124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74" name="Google Shape;274;p26"/>
          <p:cNvSpPr txBox="1"/>
          <p:nvPr/>
        </p:nvSpPr>
        <p:spPr>
          <a:xfrm>
            <a:off x="720000" y="582200"/>
            <a:ext cx="6609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Za dostatečný start do dospělosti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považuje nejvíce rodičů </a:t>
            </a: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částku</a:t>
            </a: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do 200 tisíc Kč.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Jakou částku považujete za dostatečný finanční start dítěte do dospělosti?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594000" y="190800"/>
            <a:ext cx="10887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Finanční start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80" name="Google Shape;280;p26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1" name="Google Shape;281;p26"/>
          <p:cNvGrpSpPr/>
          <p:nvPr/>
        </p:nvGrpSpPr>
        <p:grpSpPr>
          <a:xfrm>
            <a:off x="2994800" y="2545400"/>
            <a:ext cx="5206900" cy="1816100"/>
            <a:chOff x="0" y="25400"/>
            <a:chExt cx="5206900" cy="1816100"/>
          </a:xfrm>
        </p:grpSpPr>
        <p:cxnSp>
          <p:nvCxnSpPr>
            <p:cNvPr id="282" name="Google Shape;282;p26"/>
            <p:cNvCxnSpPr/>
            <p:nvPr/>
          </p:nvCxnSpPr>
          <p:spPr>
            <a:xfrm>
              <a:off x="14224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283" name="Google Shape;283;p26"/>
            <p:cNvSpPr txBox="1"/>
            <p:nvPr/>
          </p:nvSpPr>
          <p:spPr>
            <a:xfrm>
              <a:off x="0" y="92000"/>
              <a:ext cx="1223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není nutné nic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1422400" y="254000"/>
              <a:ext cx="8325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6"/>
            <p:cNvSpPr txBox="1"/>
            <p:nvPr/>
          </p:nvSpPr>
          <p:spPr>
            <a:xfrm>
              <a:off x="2256012" y="954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22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86" name="Google Shape;286;p26"/>
            <p:cNvSpPr txBox="1"/>
            <p:nvPr/>
          </p:nvSpPr>
          <p:spPr>
            <a:xfrm>
              <a:off x="2547912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87" name="Google Shape;287;p26"/>
            <p:cNvSpPr txBox="1"/>
            <p:nvPr/>
          </p:nvSpPr>
          <p:spPr>
            <a:xfrm>
              <a:off x="0" y="409500"/>
              <a:ext cx="1160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200 tis. Kč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1422400" y="571500"/>
              <a:ext cx="13626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6"/>
            <p:cNvSpPr txBox="1"/>
            <p:nvPr/>
          </p:nvSpPr>
          <p:spPr>
            <a:xfrm>
              <a:off x="2785856" y="4129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36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90" name="Google Shape;290;p26"/>
            <p:cNvSpPr txBox="1"/>
            <p:nvPr/>
          </p:nvSpPr>
          <p:spPr>
            <a:xfrm>
              <a:off x="3090456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91" name="Google Shape;291;p26"/>
            <p:cNvSpPr txBox="1"/>
            <p:nvPr/>
          </p:nvSpPr>
          <p:spPr>
            <a:xfrm>
              <a:off x="0" y="727000"/>
              <a:ext cx="1236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201–500 tis. Kč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1422400" y="889000"/>
              <a:ext cx="870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 txBox="1"/>
            <p:nvPr/>
          </p:nvSpPr>
          <p:spPr>
            <a:xfrm>
              <a:off x="2293858" y="7304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23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94" name="Google Shape;294;p26"/>
            <p:cNvSpPr txBox="1"/>
            <p:nvPr/>
          </p:nvSpPr>
          <p:spPr>
            <a:xfrm>
              <a:off x="2585758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95" name="Google Shape;295;p26"/>
            <p:cNvSpPr txBox="1"/>
            <p:nvPr/>
          </p:nvSpPr>
          <p:spPr>
            <a:xfrm>
              <a:off x="0" y="1044500"/>
              <a:ext cx="1299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501 tis.–1 mil. Kč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1422400" y="1206500"/>
              <a:ext cx="4164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6"/>
            <p:cNvSpPr txBox="1"/>
            <p:nvPr/>
          </p:nvSpPr>
          <p:spPr>
            <a:xfrm>
              <a:off x="1839706" y="1047900"/>
              <a:ext cx="5127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11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98" name="Google Shape;298;p26"/>
            <p:cNvSpPr txBox="1"/>
            <p:nvPr/>
          </p:nvSpPr>
          <p:spPr>
            <a:xfrm>
              <a:off x="2042706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99" name="Google Shape;299;p26"/>
            <p:cNvSpPr txBox="1"/>
            <p:nvPr/>
          </p:nvSpPr>
          <p:spPr>
            <a:xfrm>
              <a:off x="0" y="1362000"/>
              <a:ext cx="1376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více než 1 mil. Kč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1422400" y="1524000"/>
              <a:ext cx="3027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6"/>
            <p:cNvSpPr txBox="1"/>
            <p:nvPr/>
          </p:nvSpPr>
          <p:spPr>
            <a:xfrm>
              <a:off x="1726168" y="1365400"/>
              <a:ext cx="4746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8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02" name="Google Shape;302;p26"/>
            <p:cNvSpPr txBox="1"/>
            <p:nvPr/>
          </p:nvSpPr>
          <p:spPr>
            <a:xfrm>
              <a:off x="1891068" y="139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303" name="Google Shape;303;p26"/>
            <p:cNvCxnSpPr/>
            <p:nvPr/>
          </p:nvCxnSpPr>
          <p:spPr>
            <a:xfrm>
              <a:off x="1422400" y="18415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09" name="Google Shape;309;p27"/>
          <p:cNvSpPr txBox="1"/>
          <p:nvPr/>
        </p:nvSpPr>
        <p:spPr>
          <a:xfrm>
            <a:off x="720000" y="582200"/>
            <a:ext cx="6609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Za dostatečný start do dospělosti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považuje nejvíce rodičů částku do 200 tisíc Kč.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Jakou částku považujete za dostatečný finanční start dítěte do dospělosti?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1" name="Google Shape;311;p27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2" name="Google Shape;312;p27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3" name="Google Shape;313;p27"/>
          <p:cNvSpPr txBox="1"/>
          <p:nvPr/>
        </p:nvSpPr>
        <p:spPr>
          <a:xfrm>
            <a:off x="594000" y="190800"/>
            <a:ext cx="10887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Finanční start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4" name="Google Shape;314;p27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15" name="Google Shape;315;p27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16" name="Google Shape;316;p27"/>
          <p:cNvGrpSpPr/>
          <p:nvPr/>
        </p:nvGrpSpPr>
        <p:grpSpPr>
          <a:xfrm>
            <a:off x="2994800" y="2545400"/>
            <a:ext cx="5206900" cy="1816100"/>
            <a:chOff x="0" y="25400"/>
            <a:chExt cx="5206900" cy="1816100"/>
          </a:xfrm>
        </p:grpSpPr>
        <p:cxnSp>
          <p:nvCxnSpPr>
            <p:cNvPr id="317" name="Google Shape;317;p27"/>
            <p:cNvCxnSpPr/>
            <p:nvPr/>
          </p:nvCxnSpPr>
          <p:spPr>
            <a:xfrm>
              <a:off x="14224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318" name="Google Shape;318;p27"/>
            <p:cNvSpPr txBox="1"/>
            <p:nvPr/>
          </p:nvSpPr>
          <p:spPr>
            <a:xfrm>
              <a:off x="0" y="92000"/>
              <a:ext cx="1223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není nutné nic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1422400" y="254000"/>
              <a:ext cx="8325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7"/>
            <p:cNvSpPr txBox="1"/>
            <p:nvPr/>
          </p:nvSpPr>
          <p:spPr>
            <a:xfrm>
              <a:off x="2256012" y="954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22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21" name="Google Shape;321;p27"/>
            <p:cNvSpPr txBox="1"/>
            <p:nvPr/>
          </p:nvSpPr>
          <p:spPr>
            <a:xfrm>
              <a:off x="2547912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22" name="Google Shape;322;p27"/>
            <p:cNvSpPr txBox="1"/>
            <p:nvPr/>
          </p:nvSpPr>
          <p:spPr>
            <a:xfrm>
              <a:off x="0" y="409500"/>
              <a:ext cx="11604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200 tis. Kč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1422400" y="571500"/>
              <a:ext cx="13626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7"/>
            <p:cNvSpPr txBox="1"/>
            <p:nvPr/>
          </p:nvSpPr>
          <p:spPr>
            <a:xfrm>
              <a:off x="2785856" y="4129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36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25" name="Google Shape;325;p27"/>
            <p:cNvSpPr txBox="1"/>
            <p:nvPr/>
          </p:nvSpPr>
          <p:spPr>
            <a:xfrm>
              <a:off x="3090456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26" name="Google Shape;326;p27"/>
            <p:cNvSpPr txBox="1"/>
            <p:nvPr/>
          </p:nvSpPr>
          <p:spPr>
            <a:xfrm>
              <a:off x="0" y="727000"/>
              <a:ext cx="1236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201–500 tis. Kč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1422400" y="889000"/>
              <a:ext cx="870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7"/>
            <p:cNvSpPr txBox="1"/>
            <p:nvPr/>
          </p:nvSpPr>
          <p:spPr>
            <a:xfrm>
              <a:off x="2293858" y="7304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23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29" name="Google Shape;329;p27"/>
            <p:cNvSpPr txBox="1"/>
            <p:nvPr/>
          </p:nvSpPr>
          <p:spPr>
            <a:xfrm>
              <a:off x="2585758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30" name="Google Shape;330;p27"/>
            <p:cNvSpPr txBox="1"/>
            <p:nvPr/>
          </p:nvSpPr>
          <p:spPr>
            <a:xfrm>
              <a:off x="0" y="1044500"/>
              <a:ext cx="1299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501 tis.–1 mil. Kč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1422400" y="1206500"/>
              <a:ext cx="4164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7"/>
            <p:cNvSpPr txBox="1"/>
            <p:nvPr/>
          </p:nvSpPr>
          <p:spPr>
            <a:xfrm>
              <a:off x="1839706" y="1047900"/>
              <a:ext cx="5127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11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33" name="Google Shape;333;p27"/>
            <p:cNvSpPr txBox="1"/>
            <p:nvPr/>
          </p:nvSpPr>
          <p:spPr>
            <a:xfrm>
              <a:off x="2042706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34" name="Google Shape;334;p27"/>
            <p:cNvSpPr txBox="1"/>
            <p:nvPr/>
          </p:nvSpPr>
          <p:spPr>
            <a:xfrm>
              <a:off x="0" y="1362000"/>
              <a:ext cx="1376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více než 1 mil. Kč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1422400" y="1524000"/>
              <a:ext cx="3027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7"/>
            <p:cNvSpPr txBox="1"/>
            <p:nvPr/>
          </p:nvSpPr>
          <p:spPr>
            <a:xfrm>
              <a:off x="1726168" y="1365400"/>
              <a:ext cx="4746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8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37" name="Google Shape;337;p27"/>
            <p:cNvSpPr txBox="1"/>
            <p:nvPr/>
          </p:nvSpPr>
          <p:spPr>
            <a:xfrm>
              <a:off x="1891068" y="139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338" name="Google Shape;338;p27"/>
            <p:cNvCxnSpPr/>
            <p:nvPr/>
          </p:nvCxnSpPr>
          <p:spPr>
            <a:xfrm>
              <a:off x="1422400" y="18415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339" name="Google Shape;339;p27"/>
          <p:cNvSpPr/>
          <p:nvPr/>
        </p:nvSpPr>
        <p:spPr>
          <a:xfrm rot="-192265">
            <a:off x="1375118" y="2779027"/>
            <a:ext cx="262900" cy="580539"/>
          </a:xfrm>
          <a:custGeom>
            <a:rect b="b" l="l" r="r" t="t"/>
            <a:pathLst>
              <a:path extrusionOk="0" h="23979" w="7674">
                <a:moveTo>
                  <a:pt x="0" y="0"/>
                </a:moveTo>
                <a:cubicBezTo>
                  <a:pt x="0" y="8392"/>
                  <a:pt x="1735" y="18049"/>
                  <a:pt x="7674" y="23979"/>
                </a:cubicBezTo>
              </a:path>
            </a:pathLst>
          </a:cu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0" name="Google Shape;340;p27"/>
          <p:cNvSpPr txBox="1"/>
          <p:nvPr/>
        </p:nvSpPr>
        <p:spPr>
          <a:xfrm rot="-643467">
            <a:off x="356226" y="2095129"/>
            <a:ext cx="2297326" cy="59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999999"/>
                </a:solidFill>
                <a:latin typeface="Bahiana"/>
                <a:ea typeface="Bahiana"/>
                <a:cs typeface="Bahiana"/>
                <a:sym typeface="Bahiana"/>
              </a:rPr>
              <a:t>„NENÍ NUTNÉ NIC.“</a:t>
            </a:r>
            <a:endParaRPr sz="3000">
              <a:solidFill>
                <a:srgbClr val="999999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  <p:sp>
        <p:nvSpPr>
          <p:cNvPr id="341" name="Google Shape;341;p27"/>
          <p:cNvSpPr txBox="1"/>
          <p:nvPr/>
        </p:nvSpPr>
        <p:spPr>
          <a:xfrm>
            <a:off x="707450" y="3446900"/>
            <a:ext cx="2018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tarší generace rodičů</a:t>
            </a:r>
            <a:b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mají starší děti</a:t>
            </a:r>
            <a:b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nižší vzdělání</a:t>
            </a:r>
            <a:b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nemají tolik úspory</a:t>
            </a:r>
            <a:b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od rodičů </a:t>
            </a: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dostali méně</a:t>
            </a:r>
            <a:b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27"/>
          <p:cNvSpPr/>
          <p:nvPr/>
        </p:nvSpPr>
        <p:spPr>
          <a:xfrm>
            <a:off x="2963900" y="1973200"/>
            <a:ext cx="5961000" cy="2757600"/>
          </a:xfrm>
          <a:prstGeom prst="rect">
            <a:avLst/>
          </a:prstGeom>
          <a:solidFill>
            <a:srgbClr val="FFFFFF">
              <a:alpha val="79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48" name="Google Shape;348;p28"/>
          <p:cNvSpPr txBox="1"/>
          <p:nvPr/>
        </p:nvSpPr>
        <p:spPr>
          <a:xfrm>
            <a:off x="720000" y="582200"/>
            <a:ext cx="69618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Co rodičům brání víc řešit finanční </a:t>
            </a:r>
            <a:r>
              <a:rPr b="1" lang="cs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budoucnost? </a:t>
            </a: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Kromě peněz je to i obtížnost plánování.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cs" sz="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28"/>
          <p:cNvSpPr txBox="1"/>
          <p:nvPr/>
        </p:nvSpPr>
        <p:spPr>
          <a:xfrm>
            <a:off x="4341600" y="1855800"/>
            <a:ext cx="41964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Je pro vás něco z toho překážkou řešit finanční budoucnost dětí?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0" name="Google Shape;350;p28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1" name="Google Shape;351;p28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2" name="Google Shape;352;p28"/>
          <p:cNvSpPr txBox="1"/>
          <p:nvPr/>
        </p:nvSpPr>
        <p:spPr>
          <a:xfrm>
            <a:off x="594000" y="190800"/>
            <a:ext cx="11730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Finanční start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54" name="Google Shape;354;p28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55" name="Google Shape;355;p28"/>
          <p:cNvGrpSpPr/>
          <p:nvPr/>
        </p:nvGrpSpPr>
        <p:grpSpPr>
          <a:xfrm>
            <a:off x="1839100" y="2164400"/>
            <a:ext cx="6362600" cy="2768600"/>
            <a:chOff x="0" y="25400"/>
            <a:chExt cx="6362600" cy="2768600"/>
          </a:xfrm>
        </p:grpSpPr>
        <p:cxnSp>
          <p:nvCxnSpPr>
            <p:cNvPr id="356" name="Google Shape;356;p28"/>
            <p:cNvCxnSpPr/>
            <p:nvPr/>
          </p:nvCxnSpPr>
          <p:spPr>
            <a:xfrm>
              <a:off x="25781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357" name="Google Shape;357;p28"/>
            <p:cNvSpPr txBox="1"/>
            <p:nvPr/>
          </p:nvSpPr>
          <p:spPr>
            <a:xfrm>
              <a:off x="0" y="97913"/>
              <a:ext cx="21255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nemám na to dostatek peněz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2578100" y="254000"/>
              <a:ext cx="17031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8"/>
            <p:cNvSpPr txBox="1"/>
            <p:nvPr/>
          </p:nvSpPr>
          <p:spPr>
            <a:xfrm>
              <a:off x="4282170" y="954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45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60" name="Google Shape;360;p28"/>
            <p:cNvSpPr txBox="1"/>
            <p:nvPr/>
          </p:nvSpPr>
          <p:spPr>
            <a:xfrm>
              <a:off x="4586770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61" name="Google Shape;361;p28"/>
            <p:cNvSpPr txBox="1"/>
            <p:nvPr/>
          </p:nvSpPr>
          <p:spPr>
            <a:xfrm>
              <a:off x="0" y="409500"/>
              <a:ext cx="23922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je těžké plánovat daleko dopředu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2578100" y="571500"/>
              <a:ext cx="10218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8"/>
            <p:cNvSpPr txBox="1"/>
            <p:nvPr/>
          </p:nvSpPr>
          <p:spPr>
            <a:xfrm>
              <a:off x="3600942" y="4129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27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64" name="Google Shape;364;p28"/>
            <p:cNvSpPr txBox="1"/>
            <p:nvPr/>
          </p:nvSpPr>
          <p:spPr>
            <a:xfrm>
              <a:off x="3905542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65" name="Google Shape;365;p28"/>
            <p:cNvSpPr txBox="1"/>
            <p:nvPr/>
          </p:nvSpPr>
          <p:spPr>
            <a:xfrm>
              <a:off x="0" y="727000"/>
              <a:ext cx="24810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je nutné si kvůli tomu něco odepřít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2578100" y="889000"/>
              <a:ext cx="567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8"/>
            <p:cNvSpPr txBox="1"/>
            <p:nvPr/>
          </p:nvSpPr>
          <p:spPr>
            <a:xfrm>
              <a:off x="3146790" y="730400"/>
              <a:ext cx="5508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15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68" name="Google Shape;368;p28"/>
            <p:cNvSpPr txBox="1"/>
            <p:nvPr/>
          </p:nvSpPr>
          <p:spPr>
            <a:xfrm>
              <a:off x="3387890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69" name="Google Shape;369;p28"/>
            <p:cNvSpPr txBox="1"/>
            <p:nvPr/>
          </p:nvSpPr>
          <p:spPr>
            <a:xfrm>
              <a:off x="0" y="1044500"/>
              <a:ext cx="25320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mé děti už pomoc příliš nepotřebují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2578100" y="1206500"/>
              <a:ext cx="567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8"/>
            <p:cNvSpPr txBox="1"/>
            <p:nvPr/>
          </p:nvSpPr>
          <p:spPr>
            <a:xfrm>
              <a:off x="3146790" y="1047900"/>
              <a:ext cx="5508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15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72" name="Google Shape;372;p28"/>
            <p:cNvSpPr txBox="1"/>
            <p:nvPr/>
          </p:nvSpPr>
          <p:spPr>
            <a:xfrm>
              <a:off x="3387890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73" name="Google Shape;373;p28"/>
            <p:cNvSpPr txBox="1"/>
            <p:nvPr/>
          </p:nvSpPr>
          <p:spPr>
            <a:xfrm>
              <a:off x="0" y="1362000"/>
              <a:ext cx="21636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děti by se měly postarat samy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2578100" y="1524000"/>
              <a:ext cx="5298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8"/>
            <p:cNvSpPr txBox="1"/>
            <p:nvPr/>
          </p:nvSpPr>
          <p:spPr>
            <a:xfrm>
              <a:off x="3108944" y="1365400"/>
              <a:ext cx="576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14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76" name="Google Shape;376;p28"/>
            <p:cNvSpPr txBox="1"/>
            <p:nvPr/>
          </p:nvSpPr>
          <p:spPr>
            <a:xfrm>
              <a:off x="3375444" y="139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77" name="Google Shape;377;p28"/>
            <p:cNvSpPr txBox="1"/>
            <p:nvPr/>
          </p:nvSpPr>
          <p:spPr>
            <a:xfrm>
              <a:off x="0" y="1679500"/>
              <a:ext cx="17571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nevím přesně, jak na to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2578100" y="1841500"/>
              <a:ext cx="1893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8"/>
            <p:cNvSpPr txBox="1"/>
            <p:nvPr/>
          </p:nvSpPr>
          <p:spPr>
            <a:xfrm>
              <a:off x="2768330" y="1682900"/>
              <a:ext cx="4617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5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80" name="Google Shape;380;p28"/>
            <p:cNvSpPr txBox="1"/>
            <p:nvPr/>
          </p:nvSpPr>
          <p:spPr>
            <a:xfrm>
              <a:off x="2920530" y="170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81" name="Google Shape;381;p28"/>
            <p:cNvSpPr txBox="1"/>
            <p:nvPr/>
          </p:nvSpPr>
          <p:spPr>
            <a:xfrm>
              <a:off x="0" y="1997000"/>
              <a:ext cx="18714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nemám na to čas, energii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2578100" y="2159000"/>
              <a:ext cx="1134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8"/>
            <p:cNvSpPr txBox="1"/>
            <p:nvPr/>
          </p:nvSpPr>
          <p:spPr>
            <a:xfrm>
              <a:off x="2692638" y="2000400"/>
              <a:ext cx="4746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84" name="Google Shape;384;p28"/>
            <p:cNvSpPr txBox="1"/>
            <p:nvPr/>
          </p:nvSpPr>
          <p:spPr>
            <a:xfrm>
              <a:off x="2857538" y="202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85" name="Google Shape;385;p28"/>
            <p:cNvSpPr txBox="1"/>
            <p:nvPr/>
          </p:nvSpPr>
          <p:spPr>
            <a:xfrm>
              <a:off x="0" y="2261922"/>
              <a:ext cx="24939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předpokládám, že jim pomůžou jiní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6" name="Google Shape;386;p28"/>
            <p:cNvSpPr txBox="1"/>
            <p:nvPr/>
          </p:nvSpPr>
          <p:spPr>
            <a:xfrm>
              <a:off x="0" y="2393367"/>
              <a:ext cx="15666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(prarodiče, příbuzní)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2578100" y="2476500"/>
              <a:ext cx="75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8"/>
            <p:cNvSpPr txBox="1"/>
            <p:nvPr/>
          </p:nvSpPr>
          <p:spPr>
            <a:xfrm>
              <a:off x="2654792" y="2317900"/>
              <a:ext cx="4746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389" name="Google Shape;389;p28"/>
            <p:cNvSpPr txBox="1"/>
            <p:nvPr/>
          </p:nvSpPr>
          <p:spPr>
            <a:xfrm>
              <a:off x="2819692" y="234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390" name="Google Shape;390;p28"/>
            <p:cNvCxnSpPr/>
            <p:nvPr/>
          </p:nvCxnSpPr>
          <p:spPr>
            <a:xfrm>
              <a:off x="2578100" y="27940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96" name="Google Shape;396;p29"/>
          <p:cNvSpPr txBox="1"/>
          <p:nvPr/>
        </p:nvSpPr>
        <p:spPr>
          <a:xfrm>
            <a:off x="720000" y="582200"/>
            <a:ext cx="6819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Stav dnešní nabídky produktů pro děti</a:t>
            </a:r>
            <a:br>
              <a:rPr b="1" lang="cs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tak silnou bariérou není.</a:t>
            </a:r>
            <a:endParaRPr b="1" sz="20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29"/>
          <p:cNvSpPr txBox="1"/>
          <p:nvPr/>
        </p:nvSpPr>
        <p:spPr>
          <a:xfrm>
            <a:off x="4341600" y="2084400"/>
            <a:ext cx="45129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J</a:t>
            </a: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ak vnímáte dnešní nabídku spořicích nebo investičních možností,</a:t>
            </a:r>
            <a:b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které jsou určené přímo dítěti?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8" name="Google Shape;398;p29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594000" y="190800"/>
            <a:ext cx="9555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Finanční start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1" name="Google Shape;401;p29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02" name="Google Shape;402;p29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03" name="Google Shape;403;p29"/>
          <p:cNvGrpSpPr/>
          <p:nvPr/>
        </p:nvGrpSpPr>
        <p:grpSpPr>
          <a:xfrm>
            <a:off x="1381900" y="2545400"/>
            <a:ext cx="6819800" cy="1816100"/>
            <a:chOff x="0" y="25400"/>
            <a:chExt cx="6819800" cy="1816100"/>
          </a:xfrm>
        </p:grpSpPr>
        <p:cxnSp>
          <p:nvCxnSpPr>
            <p:cNvPr id="404" name="Google Shape;404;p29"/>
            <p:cNvCxnSpPr/>
            <p:nvPr/>
          </p:nvCxnSpPr>
          <p:spPr>
            <a:xfrm>
              <a:off x="30353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405" name="Google Shape;405;p29"/>
            <p:cNvSpPr txBox="1"/>
            <p:nvPr/>
          </p:nvSpPr>
          <p:spPr>
            <a:xfrm>
              <a:off x="0" y="92000"/>
              <a:ext cx="14271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Nabídka je široká.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3035300" y="254000"/>
              <a:ext cx="15516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9"/>
            <p:cNvSpPr txBox="1"/>
            <p:nvPr/>
          </p:nvSpPr>
          <p:spPr>
            <a:xfrm>
              <a:off x="4587986" y="95400"/>
              <a:ext cx="5634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41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08" name="Google Shape;408;p29"/>
            <p:cNvSpPr txBox="1"/>
            <p:nvPr/>
          </p:nvSpPr>
          <p:spPr>
            <a:xfrm>
              <a:off x="4841786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09" name="Google Shape;409;p29"/>
            <p:cNvSpPr txBox="1"/>
            <p:nvPr/>
          </p:nvSpPr>
          <p:spPr>
            <a:xfrm>
              <a:off x="0" y="409500"/>
              <a:ext cx="20619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Je omezená, ale dostačující.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3035300" y="571500"/>
              <a:ext cx="7569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9"/>
            <p:cNvSpPr txBox="1"/>
            <p:nvPr/>
          </p:nvSpPr>
          <p:spPr>
            <a:xfrm>
              <a:off x="3793220" y="412900"/>
              <a:ext cx="627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20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12" name="Google Shape;412;p29"/>
            <p:cNvSpPr txBox="1"/>
            <p:nvPr/>
          </p:nvSpPr>
          <p:spPr>
            <a:xfrm>
              <a:off x="4110520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13" name="Google Shape;413;p29"/>
            <p:cNvSpPr txBox="1"/>
            <p:nvPr/>
          </p:nvSpPr>
          <p:spPr>
            <a:xfrm>
              <a:off x="0" y="727000"/>
              <a:ext cx="17445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Možností je příliš málo.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3035300" y="889000"/>
              <a:ext cx="3405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9"/>
            <p:cNvSpPr txBox="1"/>
            <p:nvPr/>
          </p:nvSpPr>
          <p:spPr>
            <a:xfrm>
              <a:off x="3376914" y="730400"/>
              <a:ext cx="4746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9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16" name="Google Shape;416;p29"/>
            <p:cNvSpPr txBox="1"/>
            <p:nvPr/>
          </p:nvSpPr>
          <p:spPr>
            <a:xfrm>
              <a:off x="3541814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17" name="Google Shape;417;p29"/>
            <p:cNvSpPr txBox="1"/>
            <p:nvPr/>
          </p:nvSpPr>
          <p:spPr>
            <a:xfrm>
              <a:off x="0" y="991922"/>
              <a:ext cx="20493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Možnosti v podstatě nejsou,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8" name="Google Shape;418;p29"/>
            <p:cNvSpPr txBox="1"/>
            <p:nvPr/>
          </p:nvSpPr>
          <p:spPr>
            <a:xfrm>
              <a:off x="0" y="1123367"/>
              <a:ext cx="29892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většina řešení je fakticky vedena na rodiče.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3035300" y="1206500"/>
              <a:ext cx="1515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9"/>
            <p:cNvSpPr txBox="1"/>
            <p:nvPr/>
          </p:nvSpPr>
          <p:spPr>
            <a:xfrm>
              <a:off x="3187684" y="1047900"/>
              <a:ext cx="4872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21" name="Google Shape;421;p29"/>
            <p:cNvSpPr txBox="1"/>
            <p:nvPr/>
          </p:nvSpPr>
          <p:spPr>
            <a:xfrm>
              <a:off x="3365284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22" name="Google Shape;422;p29"/>
            <p:cNvSpPr txBox="1"/>
            <p:nvPr/>
          </p:nvSpPr>
          <p:spPr>
            <a:xfrm>
              <a:off x="0" y="1362000"/>
              <a:ext cx="766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B4B4B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Nevím.</a:t>
              </a:r>
              <a:endParaRPr sz="900">
                <a:solidFill>
                  <a:srgbClr val="B4B4B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3035300" y="1524000"/>
              <a:ext cx="984000" cy="38100"/>
            </a:xfrm>
            <a:prstGeom prst="rect">
              <a:avLst/>
            </a:prstGeom>
            <a:solidFill>
              <a:srgbClr val="B4B4B4"/>
            </a:solidFill>
            <a:ln cap="flat" cmpd="sng" w="12700">
              <a:solidFill>
                <a:srgbClr val="B4B4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9"/>
            <p:cNvSpPr txBox="1"/>
            <p:nvPr/>
          </p:nvSpPr>
          <p:spPr>
            <a:xfrm>
              <a:off x="4020296" y="13654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B4B4B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26</a:t>
              </a:r>
              <a:endParaRPr sz="1700">
                <a:solidFill>
                  <a:srgbClr val="B4B4B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25" name="Google Shape;425;p29"/>
            <p:cNvSpPr txBox="1"/>
            <p:nvPr/>
          </p:nvSpPr>
          <p:spPr>
            <a:xfrm>
              <a:off x="4324896" y="139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B4B4B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B4B4B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426" name="Google Shape;426;p29"/>
            <p:cNvCxnSpPr/>
            <p:nvPr/>
          </p:nvCxnSpPr>
          <p:spPr>
            <a:xfrm>
              <a:off x="3035300" y="18415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0"/>
          <p:cNvSpPr txBox="1"/>
          <p:nvPr/>
        </p:nvSpPr>
        <p:spPr>
          <a:xfrm>
            <a:off x="540000" y="1080000"/>
            <a:ext cx="7739100" cy="3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Rodiče spoří dětem, ale každý druhý vede peníze na své jméno.</a:t>
            </a:r>
            <a:endParaRPr sz="3000">
              <a:solidFill>
                <a:srgbClr val="33333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1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37" name="Google Shape;437;p31"/>
          <p:cNvSpPr txBox="1"/>
          <p:nvPr/>
        </p:nvSpPr>
        <p:spPr>
          <a:xfrm>
            <a:off x="720000" y="582200"/>
            <a:ext cx="65430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Na koho jsou prostředky vedeny? 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31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Na čí jméno jsou vedeny finanční prostředky, které odkládáte pro své děti?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39" name="Google Shape;439;p31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40" name="Google Shape;440;p31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41" name="Google Shape;441;p31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2" name="Google Shape;442;p31"/>
          <p:cNvSpPr txBox="1"/>
          <p:nvPr/>
        </p:nvSpPr>
        <p:spPr>
          <a:xfrm>
            <a:off x="594000" y="190800"/>
            <a:ext cx="10527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Spoření dětem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3" name="Google Shape;443;p31"/>
          <p:cNvSpPr txBox="1"/>
          <p:nvPr/>
        </p:nvSpPr>
        <p:spPr>
          <a:xfrm>
            <a:off x="1962000" y="190800"/>
            <a:ext cx="3975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Rodiče, kteří dětem pravidelně spoří nebo investují 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44" name="Google Shape;444;p31"/>
          <p:cNvGrpSpPr/>
          <p:nvPr/>
        </p:nvGrpSpPr>
        <p:grpSpPr>
          <a:xfrm>
            <a:off x="2410600" y="2545400"/>
            <a:ext cx="5791100" cy="1498600"/>
            <a:chOff x="0" y="25400"/>
            <a:chExt cx="5791100" cy="1498600"/>
          </a:xfrm>
        </p:grpSpPr>
        <p:cxnSp>
          <p:nvCxnSpPr>
            <p:cNvPr id="445" name="Google Shape;445;p31"/>
            <p:cNvCxnSpPr/>
            <p:nvPr/>
          </p:nvCxnSpPr>
          <p:spPr>
            <a:xfrm>
              <a:off x="20066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446" name="Google Shape;446;p31"/>
            <p:cNvSpPr txBox="1"/>
            <p:nvPr/>
          </p:nvSpPr>
          <p:spPr>
            <a:xfrm>
              <a:off x="0" y="92000"/>
              <a:ext cx="12999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 jméno dítěte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2006600" y="254000"/>
              <a:ext cx="18165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1"/>
            <p:cNvSpPr txBox="1"/>
            <p:nvPr/>
          </p:nvSpPr>
          <p:spPr>
            <a:xfrm>
              <a:off x="3824208" y="95400"/>
              <a:ext cx="627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48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49" name="Google Shape;449;p31"/>
            <p:cNvSpPr txBox="1"/>
            <p:nvPr/>
          </p:nvSpPr>
          <p:spPr>
            <a:xfrm>
              <a:off x="4141508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50" name="Google Shape;450;p31"/>
            <p:cNvSpPr txBox="1"/>
            <p:nvPr/>
          </p:nvSpPr>
          <p:spPr>
            <a:xfrm>
              <a:off x="0" y="409500"/>
              <a:ext cx="19605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 jméno jednoho z rodičů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006600" y="571500"/>
              <a:ext cx="1362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1"/>
            <p:cNvSpPr txBox="1"/>
            <p:nvPr/>
          </p:nvSpPr>
          <p:spPr>
            <a:xfrm>
              <a:off x="3370056" y="4129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36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53" name="Google Shape;453;p31"/>
            <p:cNvSpPr txBox="1"/>
            <p:nvPr/>
          </p:nvSpPr>
          <p:spPr>
            <a:xfrm>
              <a:off x="3674656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54" name="Google Shape;454;p31"/>
            <p:cNvSpPr txBox="1"/>
            <p:nvPr/>
          </p:nvSpPr>
          <p:spPr>
            <a:xfrm>
              <a:off x="0" y="727000"/>
              <a:ext cx="16683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 jméno obou rodičů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2006600" y="889000"/>
              <a:ext cx="378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1"/>
            <p:cNvSpPr txBox="1"/>
            <p:nvPr/>
          </p:nvSpPr>
          <p:spPr>
            <a:xfrm>
              <a:off x="2386060" y="730400"/>
              <a:ext cx="576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10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57" name="Google Shape;457;p31"/>
            <p:cNvSpPr txBox="1"/>
            <p:nvPr/>
          </p:nvSpPr>
          <p:spPr>
            <a:xfrm>
              <a:off x="2652560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58" name="Google Shape;458;p31"/>
            <p:cNvSpPr txBox="1"/>
            <p:nvPr/>
          </p:nvSpPr>
          <p:spPr>
            <a:xfrm>
              <a:off x="0" y="1044500"/>
              <a:ext cx="1719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kombinace více řešení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2006600" y="1206500"/>
              <a:ext cx="2649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1"/>
            <p:cNvSpPr txBox="1"/>
            <p:nvPr/>
          </p:nvSpPr>
          <p:spPr>
            <a:xfrm>
              <a:off x="2272522" y="1047900"/>
              <a:ext cx="4746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7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61" name="Google Shape;461;p31"/>
            <p:cNvSpPr txBox="1"/>
            <p:nvPr/>
          </p:nvSpPr>
          <p:spPr>
            <a:xfrm>
              <a:off x="2437422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462" name="Google Shape;462;p31"/>
            <p:cNvCxnSpPr/>
            <p:nvPr/>
          </p:nvCxnSpPr>
          <p:spPr>
            <a:xfrm>
              <a:off x="2006600" y="15240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2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68" name="Google Shape;468;p32"/>
          <p:cNvSpPr txBox="1"/>
          <p:nvPr/>
        </p:nvSpPr>
        <p:spPr>
          <a:xfrm>
            <a:off x="720000" y="582200"/>
            <a:ext cx="602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Při nečekaném výpadku příjmů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na úspory pro děti spíše </a:t>
            </a:r>
            <a:r>
              <a:rPr b="1" lang="c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nehodlají sahat</a:t>
            </a: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p32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Pokud by domácnost čelila nečekanému výpadku příjmů, </a:t>
            </a:r>
            <a:b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jak byste naložil/a s úsporami pro děti?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70" name="Google Shape;470;p32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71" name="Google Shape;471;p32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72" name="Google Shape;472;p32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3" name="Google Shape;473;p32"/>
          <p:cNvSpPr txBox="1"/>
          <p:nvPr/>
        </p:nvSpPr>
        <p:spPr>
          <a:xfrm>
            <a:off x="594000" y="190800"/>
            <a:ext cx="10527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Spoření dětem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4" name="Google Shape;474;p32"/>
          <p:cNvSpPr txBox="1"/>
          <p:nvPr/>
        </p:nvSpPr>
        <p:spPr>
          <a:xfrm>
            <a:off x="1962000" y="190800"/>
            <a:ext cx="3975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Rodiče, kteří dětem pravidelně spoří nebo investují 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75" name="Google Shape;475;p32"/>
          <p:cNvGrpSpPr/>
          <p:nvPr/>
        </p:nvGrpSpPr>
        <p:grpSpPr>
          <a:xfrm>
            <a:off x="2194700" y="2545400"/>
            <a:ext cx="6007000" cy="1181100"/>
            <a:chOff x="0" y="25400"/>
            <a:chExt cx="6007000" cy="1181100"/>
          </a:xfrm>
        </p:grpSpPr>
        <p:cxnSp>
          <p:nvCxnSpPr>
            <p:cNvPr id="476" name="Google Shape;476;p32"/>
            <p:cNvCxnSpPr/>
            <p:nvPr/>
          </p:nvCxnSpPr>
          <p:spPr>
            <a:xfrm>
              <a:off x="22225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477" name="Google Shape;477;p32"/>
            <p:cNvSpPr txBox="1"/>
            <p:nvPr/>
          </p:nvSpPr>
          <p:spPr>
            <a:xfrm>
              <a:off x="0" y="92000"/>
              <a:ext cx="16047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Nesáhl/a bych na </a:t>
              </a: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ně</a:t>
              </a: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2222500" y="254000"/>
              <a:ext cx="23085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2"/>
            <p:cNvSpPr txBox="1"/>
            <p:nvPr/>
          </p:nvSpPr>
          <p:spPr>
            <a:xfrm>
              <a:off x="4532106" y="95400"/>
              <a:ext cx="5634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61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80" name="Google Shape;480;p32"/>
            <p:cNvSpPr txBox="1"/>
            <p:nvPr/>
          </p:nvSpPr>
          <p:spPr>
            <a:xfrm>
              <a:off x="4785906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81" name="Google Shape;481;p32"/>
            <p:cNvSpPr txBox="1"/>
            <p:nvPr/>
          </p:nvSpPr>
          <p:spPr>
            <a:xfrm>
              <a:off x="0" y="409500"/>
              <a:ext cx="16176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Sáhl/a bych dočasně.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2222500" y="571500"/>
              <a:ext cx="10974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2"/>
            <p:cNvSpPr txBox="1"/>
            <p:nvPr/>
          </p:nvSpPr>
          <p:spPr>
            <a:xfrm>
              <a:off x="3321034" y="4129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29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84" name="Google Shape;484;p32"/>
            <p:cNvSpPr txBox="1"/>
            <p:nvPr/>
          </p:nvSpPr>
          <p:spPr>
            <a:xfrm>
              <a:off x="3625634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85" name="Google Shape;485;p32"/>
            <p:cNvSpPr txBox="1"/>
            <p:nvPr/>
          </p:nvSpPr>
          <p:spPr>
            <a:xfrm>
              <a:off x="0" y="674422"/>
              <a:ext cx="14523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Bral/a bych je jako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6" name="Google Shape;486;p32"/>
            <p:cNvSpPr txBox="1"/>
            <p:nvPr/>
          </p:nvSpPr>
          <p:spPr>
            <a:xfrm>
              <a:off x="0" y="805867"/>
              <a:ext cx="21762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rodinnou rezervu a využil/a je.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2222500" y="889000"/>
              <a:ext cx="378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2"/>
            <p:cNvSpPr txBox="1"/>
            <p:nvPr/>
          </p:nvSpPr>
          <p:spPr>
            <a:xfrm>
              <a:off x="2601960" y="730400"/>
              <a:ext cx="576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10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489" name="Google Shape;489;p32"/>
            <p:cNvSpPr txBox="1"/>
            <p:nvPr/>
          </p:nvSpPr>
          <p:spPr>
            <a:xfrm>
              <a:off x="2868460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490" name="Google Shape;490;p32"/>
            <p:cNvCxnSpPr/>
            <p:nvPr/>
          </p:nvCxnSpPr>
          <p:spPr>
            <a:xfrm>
              <a:off x="2222500" y="12065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3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496" name="Google Shape;496;p33"/>
          <p:cNvSpPr txBox="1"/>
          <p:nvPr/>
        </p:nvSpPr>
        <p:spPr>
          <a:xfrm>
            <a:off x="720000" y="582200"/>
            <a:ext cx="602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O koho se jedná?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p33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98" name="Google Shape;498;p33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499" name="Google Shape;499;p33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0" name="Google Shape;500;p33"/>
          <p:cNvSpPr txBox="1"/>
          <p:nvPr/>
        </p:nvSpPr>
        <p:spPr>
          <a:xfrm>
            <a:off x="594000" y="190800"/>
            <a:ext cx="10527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Spoření dětem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1" name="Google Shape;501;p33"/>
          <p:cNvSpPr txBox="1"/>
          <p:nvPr/>
        </p:nvSpPr>
        <p:spPr>
          <a:xfrm>
            <a:off x="1962000" y="190800"/>
            <a:ext cx="3975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Rodiče, kteří dětem pravidelně spoří nebo investují 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2" name="Google Shape;502;p33"/>
          <p:cNvSpPr/>
          <p:nvPr/>
        </p:nvSpPr>
        <p:spPr>
          <a:xfrm rot="-192265">
            <a:off x="2670518" y="2702827"/>
            <a:ext cx="262900" cy="580539"/>
          </a:xfrm>
          <a:custGeom>
            <a:rect b="b" l="l" r="r" t="t"/>
            <a:pathLst>
              <a:path extrusionOk="0" h="23979" w="7674">
                <a:moveTo>
                  <a:pt x="0" y="0"/>
                </a:moveTo>
                <a:cubicBezTo>
                  <a:pt x="0" y="8392"/>
                  <a:pt x="1735" y="18049"/>
                  <a:pt x="7674" y="23979"/>
                </a:cubicBezTo>
              </a:path>
            </a:pathLst>
          </a:cu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3" name="Google Shape;503;p33"/>
          <p:cNvSpPr txBox="1"/>
          <p:nvPr/>
        </p:nvSpPr>
        <p:spPr>
          <a:xfrm rot="-643292">
            <a:off x="1236949" y="2024894"/>
            <a:ext cx="2715606" cy="59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999999"/>
                </a:solidFill>
                <a:latin typeface="Bahiana"/>
                <a:ea typeface="Bahiana"/>
                <a:cs typeface="Bahiana"/>
                <a:sym typeface="Bahiana"/>
              </a:rPr>
              <a:t>„NESÁHL/A BYCH NA NĚ.“</a:t>
            </a:r>
            <a:endParaRPr sz="3000">
              <a:solidFill>
                <a:srgbClr val="999999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  <p:sp>
        <p:nvSpPr>
          <p:cNvPr id="504" name="Google Shape;504;p33"/>
          <p:cNvSpPr txBox="1"/>
          <p:nvPr/>
        </p:nvSpPr>
        <p:spPr>
          <a:xfrm>
            <a:off x="2002850" y="3370700"/>
            <a:ext cx="2018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mají vyšší příjmy</a:t>
            </a:r>
            <a:b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méně dětí</a:t>
            </a: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33"/>
          <p:cNvSpPr/>
          <p:nvPr/>
        </p:nvSpPr>
        <p:spPr>
          <a:xfrm flipH="1" rot="192265">
            <a:off x="5711734" y="3312427"/>
            <a:ext cx="262900" cy="580539"/>
          </a:xfrm>
          <a:custGeom>
            <a:rect b="b" l="l" r="r" t="t"/>
            <a:pathLst>
              <a:path extrusionOk="0" h="23979" w="7674">
                <a:moveTo>
                  <a:pt x="0" y="0"/>
                </a:moveTo>
                <a:cubicBezTo>
                  <a:pt x="0" y="8392"/>
                  <a:pt x="1735" y="18049"/>
                  <a:pt x="7674" y="23979"/>
                </a:cubicBezTo>
              </a:path>
            </a:pathLst>
          </a:cu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6" name="Google Shape;506;p33"/>
          <p:cNvSpPr txBox="1"/>
          <p:nvPr/>
        </p:nvSpPr>
        <p:spPr>
          <a:xfrm flipH="1" rot="643467">
            <a:off x="5077201" y="2399929"/>
            <a:ext cx="2297326" cy="59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999999"/>
                </a:solidFill>
                <a:latin typeface="Bahiana"/>
                <a:ea typeface="Bahiana"/>
                <a:cs typeface="Bahiana"/>
                <a:sym typeface="Bahiana"/>
              </a:rPr>
              <a:t>„DOČASNĚ ANEBO</a:t>
            </a:r>
            <a:endParaRPr sz="3000">
              <a:solidFill>
                <a:srgbClr val="999999"/>
              </a:solidFill>
              <a:latin typeface="Bahiana"/>
              <a:ea typeface="Bahiana"/>
              <a:cs typeface="Bahiana"/>
              <a:sym typeface="Bahi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999999"/>
                </a:solidFill>
                <a:latin typeface="Bahiana"/>
                <a:ea typeface="Bahiana"/>
                <a:cs typeface="Bahiana"/>
                <a:sym typeface="Bahiana"/>
              </a:rPr>
              <a:t>RODINNÁ REZERVA.“</a:t>
            </a:r>
            <a:endParaRPr sz="3000">
              <a:solidFill>
                <a:srgbClr val="999999"/>
              </a:solidFill>
              <a:latin typeface="Bahiana"/>
              <a:ea typeface="Bahiana"/>
              <a:cs typeface="Bahiana"/>
              <a:sym typeface="Bahiana"/>
            </a:endParaRPr>
          </a:p>
        </p:txBody>
      </p:sp>
      <p:sp>
        <p:nvSpPr>
          <p:cNvPr id="507" name="Google Shape;507;p33"/>
          <p:cNvSpPr txBox="1"/>
          <p:nvPr/>
        </p:nvSpPr>
        <p:spPr>
          <a:xfrm>
            <a:off x="4514025" y="3980300"/>
            <a:ext cx="2018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mají nižší příjmy</a:t>
            </a:r>
            <a:b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více dětí</a:t>
            </a: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4"/>
          <p:cNvSpPr txBox="1"/>
          <p:nvPr/>
        </p:nvSpPr>
        <p:spPr>
          <a:xfrm>
            <a:off x="702450" y="1188000"/>
            <a:ext cx="7739100" cy="3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Spoření předají na start dospělosti.</a:t>
            </a:r>
            <a:b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Své vlastní úspory až výrazně později.</a:t>
            </a:r>
            <a:b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bydlení až nakonec.</a:t>
            </a:r>
            <a:endParaRPr sz="3000">
              <a:solidFill>
                <a:srgbClr val="33333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5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18" name="Google Shape;518;p35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9" name="Google Shape;519;p35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0" name="Google Shape;520;p35"/>
          <p:cNvSpPr txBox="1"/>
          <p:nvPr/>
        </p:nvSpPr>
        <p:spPr>
          <a:xfrm>
            <a:off x="594000" y="190800"/>
            <a:ext cx="686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Předání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1" name="Google Shape;521;p35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22" name="Google Shape;522;p35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523" name="Google Shape;523;p35"/>
          <p:cNvGraphicFramePr/>
          <p:nvPr/>
        </p:nvGraphicFramePr>
        <p:xfrm>
          <a:off x="2160000" y="25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{A0648F06-E0D5-490B-8EBF-A20CD6A8415C}</a:tableStyleId>
              </a:tblPr>
              <a:tblGrid>
                <a:gridCol w="1316675"/>
                <a:gridCol w="851450"/>
                <a:gridCol w="851450"/>
                <a:gridCol w="851450"/>
              </a:tblGrid>
              <a:tr h="53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cs" sz="1200">
                          <a:solidFill>
                            <a:srgbClr val="80808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Spoření</a:t>
                      </a:r>
                      <a:br>
                        <a:rPr b="1" i="1" lang="cs" sz="1200">
                          <a:solidFill>
                            <a:srgbClr val="80808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i="1" lang="cs" sz="1200">
                          <a:solidFill>
                            <a:srgbClr val="80808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 děti</a:t>
                      </a:r>
                      <a:endParaRPr b="1" i="1" sz="1200">
                        <a:solidFill>
                          <a:srgbClr val="80808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 věku</a:t>
                      </a:r>
                      <a:b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 let dětí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Později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ůbec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Už ho dětem darovali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32 %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</a:t>
                      </a: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4" name="Google Shape;524;p35"/>
          <p:cNvSpPr txBox="1"/>
          <p:nvPr/>
        </p:nvSpPr>
        <p:spPr>
          <a:xfrm>
            <a:off x="720000" y="582200"/>
            <a:ext cx="602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Kdy předávají spoření pro děti?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Na startu dospělosti.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612000" y="1080000"/>
            <a:ext cx="7739100" cy="3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Rodiče mají jasno:</a:t>
            </a:r>
            <a:b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Dlouhodobé spoření pro děti vítězí</a:t>
            </a:r>
            <a:b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nad jednorázovými dary.</a:t>
            </a:r>
            <a:endParaRPr sz="3000">
              <a:solidFill>
                <a:srgbClr val="33333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6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30" name="Google Shape;530;p36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31" name="Google Shape;531;p36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32" name="Google Shape;532;p36"/>
          <p:cNvSpPr txBox="1"/>
          <p:nvPr/>
        </p:nvSpPr>
        <p:spPr>
          <a:xfrm>
            <a:off x="594000" y="190800"/>
            <a:ext cx="686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Předání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33" name="Google Shape;533;p36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34" name="Google Shape;534;p36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535" name="Google Shape;535;p36"/>
          <p:cNvGraphicFramePr/>
          <p:nvPr/>
        </p:nvGraphicFramePr>
        <p:xfrm>
          <a:off x="2160000" y="25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{A0648F06-E0D5-490B-8EBF-A20CD6A8415C}</a:tableStyleId>
              </a:tblPr>
              <a:tblGrid>
                <a:gridCol w="1316675"/>
                <a:gridCol w="851450"/>
                <a:gridCol w="851450"/>
                <a:gridCol w="851450"/>
              </a:tblGrid>
              <a:tr h="53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cs" sz="1200">
                          <a:solidFill>
                            <a:srgbClr val="80808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Spoření</a:t>
                      </a:r>
                      <a:endParaRPr b="1" i="1" sz="1200">
                        <a:solidFill>
                          <a:srgbClr val="80808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cs" sz="1200">
                          <a:solidFill>
                            <a:srgbClr val="80808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 děti</a:t>
                      </a:r>
                      <a:endParaRPr b="1" i="1" sz="1200">
                        <a:solidFill>
                          <a:srgbClr val="80808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 věku</a:t>
                      </a:r>
                      <a:b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 let dětí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Později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Vůbec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Ještě plánují darovat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</a:t>
                      </a: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21 %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</a:t>
                      </a: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36" name="Google Shape;536;p36"/>
          <p:cNvSpPr txBox="1"/>
          <p:nvPr/>
        </p:nvSpPr>
        <p:spPr>
          <a:xfrm>
            <a:off x="720000" y="582200"/>
            <a:ext cx="602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Kdy předávají spoření pro děti?</a:t>
            </a:r>
            <a:br>
              <a:rPr b="1" lang="c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 startu dospělosti.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7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42" name="Google Shape;542;p37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3" name="Google Shape;543;p37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4" name="Google Shape;544;p37"/>
          <p:cNvSpPr txBox="1"/>
          <p:nvPr/>
        </p:nvSpPr>
        <p:spPr>
          <a:xfrm>
            <a:off x="594000" y="190800"/>
            <a:ext cx="686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Předání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5" name="Google Shape;545;p37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46" name="Google Shape;546;p37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547" name="Google Shape;547;p37"/>
          <p:cNvGraphicFramePr/>
          <p:nvPr/>
        </p:nvGraphicFramePr>
        <p:xfrm>
          <a:off x="2160000" y="25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{A0648F06-E0D5-490B-8EBF-A20CD6A8415C}</a:tableStyleId>
              </a:tblPr>
              <a:tblGrid>
                <a:gridCol w="1316675"/>
                <a:gridCol w="851450"/>
                <a:gridCol w="851450"/>
                <a:gridCol w="851450"/>
              </a:tblGrid>
              <a:tr h="53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cs" sz="1200">
                          <a:solidFill>
                            <a:srgbClr val="80808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Vlastní úspory (nebo část)</a:t>
                      </a:r>
                      <a:endParaRPr b="1" i="1" sz="1200">
                        <a:solidFill>
                          <a:srgbClr val="80808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 věku</a:t>
                      </a:r>
                      <a:b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 let dětí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Později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Vůbec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Už ho dětem darovali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</a:t>
                      </a: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48" name="Google Shape;548;p37"/>
          <p:cNvSpPr txBox="1"/>
          <p:nvPr/>
        </p:nvSpPr>
        <p:spPr>
          <a:xfrm>
            <a:off x="720000" y="582200"/>
            <a:ext cx="602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A k</a:t>
            </a: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dy vlastní úspory nebo jejich část?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Spíše později.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8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54" name="Google Shape;554;p38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5" name="Google Shape;555;p38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6" name="Google Shape;556;p38"/>
          <p:cNvSpPr txBox="1"/>
          <p:nvPr/>
        </p:nvSpPr>
        <p:spPr>
          <a:xfrm>
            <a:off x="594000" y="190800"/>
            <a:ext cx="686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Předání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57" name="Google Shape;557;p38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58" name="Google Shape;558;p38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559" name="Google Shape;559;p38"/>
          <p:cNvGraphicFramePr/>
          <p:nvPr/>
        </p:nvGraphicFramePr>
        <p:xfrm>
          <a:off x="2160000" y="25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{A0648F06-E0D5-490B-8EBF-A20CD6A8415C}</a:tableStyleId>
              </a:tblPr>
              <a:tblGrid>
                <a:gridCol w="1316675"/>
                <a:gridCol w="851450"/>
                <a:gridCol w="851450"/>
                <a:gridCol w="851450"/>
              </a:tblGrid>
              <a:tr h="53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cs" sz="1200">
                          <a:solidFill>
                            <a:srgbClr val="80808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Vlastní úspory (nebo část)</a:t>
                      </a:r>
                      <a:endParaRPr b="1" i="1" sz="1200">
                        <a:solidFill>
                          <a:srgbClr val="80808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 věku</a:t>
                      </a:r>
                      <a:b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 let dětí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Později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Vůbec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 sz="1000">
                          <a:solidFill>
                            <a:srgbClr val="33333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Ještě plánují darovat</a:t>
                      </a:r>
                      <a:endParaRPr b="1" sz="1000">
                        <a:solidFill>
                          <a:srgbClr val="33333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54 %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r>
                        <a:rPr b="1" lang="cs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%</a:t>
                      </a:r>
                      <a:endParaRPr b="1">
                        <a:solidFill>
                          <a:srgbClr val="59595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60" name="Google Shape;560;p38"/>
          <p:cNvSpPr txBox="1"/>
          <p:nvPr/>
        </p:nvSpPr>
        <p:spPr>
          <a:xfrm>
            <a:off x="720000" y="582200"/>
            <a:ext cx="602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A kdy vlastní úspory nebo jejich část?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Spíše později.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9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66" name="Google Shape;566;p39"/>
          <p:cNvSpPr txBox="1"/>
          <p:nvPr/>
        </p:nvSpPr>
        <p:spPr>
          <a:xfrm>
            <a:off x="720000" y="582200"/>
            <a:ext cx="611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A co </a:t>
            </a: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bydlení?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Až v pozdějším věku nebo v dědictví.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39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Jak dnes uvažujete o předání svého bydlení dětem?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8" name="Google Shape;568;p39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9" name="Google Shape;569;p39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70" name="Google Shape;570;p39"/>
          <p:cNvSpPr txBox="1"/>
          <p:nvPr/>
        </p:nvSpPr>
        <p:spPr>
          <a:xfrm>
            <a:off x="594000" y="190800"/>
            <a:ext cx="686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Bydlení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1" name="Google Shape;571;p39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572" name="Google Shape;572;p39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73" name="Google Shape;573;p39"/>
          <p:cNvGrpSpPr/>
          <p:nvPr/>
        </p:nvGrpSpPr>
        <p:grpSpPr>
          <a:xfrm>
            <a:off x="1547000" y="2545400"/>
            <a:ext cx="6654700" cy="1816100"/>
            <a:chOff x="0" y="25400"/>
            <a:chExt cx="6654700" cy="1816100"/>
          </a:xfrm>
        </p:grpSpPr>
        <p:cxnSp>
          <p:nvCxnSpPr>
            <p:cNvPr id="574" name="Google Shape;574;p39"/>
            <p:cNvCxnSpPr/>
            <p:nvPr/>
          </p:nvCxnSpPr>
          <p:spPr>
            <a:xfrm>
              <a:off x="28702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575" name="Google Shape;575;p39"/>
            <p:cNvSpPr txBox="1"/>
            <p:nvPr/>
          </p:nvSpPr>
          <p:spPr>
            <a:xfrm>
              <a:off x="0" y="39422"/>
              <a:ext cx="27858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Chci jim bydlení předat už během svého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6" name="Google Shape;576;p39"/>
            <p:cNvSpPr txBox="1"/>
            <p:nvPr/>
          </p:nvSpPr>
          <p:spPr>
            <a:xfrm>
              <a:off x="0" y="170867"/>
              <a:ext cx="1350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aktivního života.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870200" y="254000"/>
              <a:ext cx="378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9"/>
            <p:cNvSpPr txBox="1"/>
            <p:nvPr/>
          </p:nvSpPr>
          <p:spPr>
            <a:xfrm>
              <a:off x="3249660" y="95400"/>
              <a:ext cx="576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10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79" name="Google Shape;579;p39"/>
            <p:cNvSpPr txBox="1"/>
            <p:nvPr/>
          </p:nvSpPr>
          <p:spPr>
            <a:xfrm>
              <a:off x="3516160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80" name="Google Shape;580;p39"/>
            <p:cNvSpPr txBox="1"/>
            <p:nvPr/>
          </p:nvSpPr>
          <p:spPr>
            <a:xfrm>
              <a:off x="0" y="409500"/>
              <a:ext cx="28239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Bydlení </a:t>
              </a: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chci</a:t>
              </a: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předat až v pozdějším věku.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870200" y="571500"/>
              <a:ext cx="10596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 txBox="1"/>
            <p:nvPr/>
          </p:nvSpPr>
          <p:spPr>
            <a:xfrm>
              <a:off x="3930888" y="412900"/>
              <a:ext cx="627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28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83" name="Google Shape;583;p39"/>
            <p:cNvSpPr txBox="1"/>
            <p:nvPr/>
          </p:nvSpPr>
          <p:spPr>
            <a:xfrm>
              <a:off x="4248188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84" name="Google Shape;584;p39"/>
            <p:cNvSpPr txBox="1"/>
            <p:nvPr/>
          </p:nvSpPr>
          <p:spPr>
            <a:xfrm>
              <a:off x="0" y="727000"/>
              <a:ext cx="26844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Nechám to až na dědictví po mé smrti.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2870200" y="889000"/>
              <a:ext cx="9084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9"/>
            <p:cNvSpPr txBox="1"/>
            <p:nvPr/>
          </p:nvSpPr>
          <p:spPr>
            <a:xfrm>
              <a:off x="3779504" y="730400"/>
              <a:ext cx="627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24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87" name="Google Shape;587;p39"/>
            <p:cNvSpPr txBox="1"/>
            <p:nvPr/>
          </p:nvSpPr>
          <p:spPr>
            <a:xfrm>
              <a:off x="4096804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88" name="Google Shape;588;p39"/>
            <p:cNvSpPr txBox="1"/>
            <p:nvPr/>
          </p:nvSpPr>
          <p:spPr>
            <a:xfrm>
              <a:off x="0" y="991922"/>
              <a:ext cx="24048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Bydlení dětem předávat neplánuji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9" name="Google Shape;589;p39"/>
            <p:cNvSpPr txBox="1"/>
            <p:nvPr/>
          </p:nvSpPr>
          <p:spPr>
            <a:xfrm>
              <a:off x="0" y="1123367"/>
              <a:ext cx="24048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(např. prodám ho, mám jiný plán).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2870200" y="1206500"/>
              <a:ext cx="2271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9"/>
            <p:cNvSpPr txBox="1"/>
            <p:nvPr/>
          </p:nvSpPr>
          <p:spPr>
            <a:xfrm>
              <a:off x="3098276" y="1047900"/>
              <a:ext cx="4746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6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92" name="Google Shape;592;p39"/>
            <p:cNvSpPr txBox="1"/>
            <p:nvPr/>
          </p:nvSpPr>
          <p:spPr>
            <a:xfrm>
              <a:off x="3263176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93" name="Google Shape;593;p39"/>
            <p:cNvSpPr txBox="1"/>
            <p:nvPr/>
          </p:nvSpPr>
          <p:spPr>
            <a:xfrm>
              <a:off x="0" y="1362000"/>
              <a:ext cx="17571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B4B4B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Nemám vlastní bydlení</a:t>
              </a:r>
              <a:endParaRPr sz="900">
                <a:solidFill>
                  <a:srgbClr val="B4B4B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2870200" y="1524000"/>
              <a:ext cx="1211100" cy="38100"/>
            </a:xfrm>
            <a:prstGeom prst="rect">
              <a:avLst/>
            </a:prstGeom>
            <a:solidFill>
              <a:srgbClr val="B4B4B4"/>
            </a:solidFill>
            <a:ln cap="flat" cmpd="sng" w="12700">
              <a:solidFill>
                <a:srgbClr val="B4B4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9"/>
            <p:cNvSpPr txBox="1"/>
            <p:nvPr/>
          </p:nvSpPr>
          <p:spPr>
            <a:xfrm>
              <a:off x="4082272" y="13654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B4B4B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32</a:t>
              </a:r>
              <a:endParaRPr sz="1700">
                <a:solidFill>
                  <a:srgbClr val="B4B4B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596" name="Google Shape;596;p39"/>
            <p:cNvSpPr txBox="1"/>
            <p:nvPr/>
          </p:nvSpPr>
          <p:spPr>
            <a:xfrm>
              <a:off x="4374172" y="139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B4B4B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B4B4B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597" name="Google Shape;597;p39"/>
            <p:cNvCxnSpPr/>
            <p:nvPr/>
          </p:nvCxnSpPr>
          <p:spPr>
            <a:xfrm>
              <a:off x="2870200" y="18415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0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grpSp>
        <p:nvGrpSpPr>
          <p:cNvPr id="603" name="Google Shape;603;p40"/>
          <p:cNvGrpSpPr/>
          <p:nvPr/>
        </p:nvGrpSpPr>
        <p:grpSpPr>
          <a:xfrm>
            <a:off x="1407300" y="2545400"/>
            <a:ext cx="6794400" cy="2133600"/>
            <a:chOff x="0" y="25400"/>
            <a:chExt cx="6794400" cy="2133600"/>
          </a:xfrm>
        </p:grpSpPr>
        <p:cxnSp>
          <p:nvCxnSpPr>
            <p:cNvPr id="604" name="Google Shape;604;p40"/>
            <p:cNvCxnSpPr/>
            <p:nvPr/>
          </p:nvCxnSpPr>
          <p:spPr>
            <a:xfrm>
              <a:off x="30099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605" name="Google Shape;605;p40"/>
            <p:cNvSpPr txBox="1"/>
            <p:nvPr/>
          </p:nvSpPr>
          <p:spPr>
            <a:xfrm>
              <a:off x="0" y="92000"/>
              <a:ext cx="2189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Zachovat férovost mezi dětmi.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009900" y="254000"/>
              <a:ext cx="12867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0"/>
            <p:cNvSpPr txBox="1"/>
            <p:nvPr/>
          </p:nvSpPr>
          <p:spPr>
            <a:xfrm>
              <a:off x="4297664" y="95400"/>
              <a:ext cx="627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34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08" name="Google Shape;608;p40"/>
            <p:cNvSpPr txBox="1"/>
            <p:nvPr/>
          </p:nvSpPr>
          <p:spPr>
            <a:xfrm>
              <a:off x="4614964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09" name="Google Shape;609;p40"/>
            <p:cNvSpPr txBox="1"/>
            <p:nvPr/>
          </p:nvSpPr>
          <p:spPr>
            <a:xfrm>
              <a:off x="0" y="409500"/>
              <a:ext cx="23160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Mít jistotu, že s tím dobře naloží.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009900" y="571500"/>
              <a:ext cx="9840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0"/>
            <p:cNvSpPr txBox="1"/>
            <p:nvPr/>
          </p:nvSpPr>
          <p:spPr>
            <a:xfrm>
              <a:off x="3994896" y="4129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26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12" name="Google Shape;612;p40"/>
            <p:cNvSpPr txBox="1"/>
            <p:nvPr/>
          </p:nvSpPr>
          <p:spPr>
            <a:xfrm>
              <a:off x="4299496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13" name="Google Shape;613;p40"/>
            <p:cNvSpPr txBox="1"/>
            <p:nvPr/>
          </p:nvSpPr>
          <p:spPr>
            <a:xfrm>
              <a:off x="0" y="727000"/>
              <a:ext cx="27987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Mít jistotu, že se kvůli tomu nerozhádají.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3009900" y="889000"/>
              <a:ext cx="9840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0"/>
            <p:cNvSpPr txBox="1"/>
            <p:nvPr/>
          </p:nvSpPr>
          <p:spPr>
            <a:xfrm>
              <a:off x="3994896" y="7304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26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16" name="Google Shape;616;p40"/>
            <p:cNvSpPr txBox="1"/>
            <p:nvPr/>
          </p:nvSpPr>
          <p:spPr>
            <a:xfrm>
              <a:off x="4299496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17" name="Google Shape;617;p40"/>
            <p:cNvSpPr txBox="1"/>
            <p:nvPr/>
          </p:nvSpPr>
          <p:spPr>
            <a:xfrm>
              <a:off x="0" y="1044500"/>
              <a:ext cx="24048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Vzdát se jistoty vlastního bydlení.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3009900" y="1206500"/>
              <a:ext cx="3405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0"/>
            <p:cNvSpPr txBox="1"/>
            <p:nvPr/>
          </p:nvSpPr>
          <p:spPr>
            <a:xfrm>
              <a:off x="3351514" y="1047900"/>
              <a:ext cx="4746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9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20" name="Google Shape;620;p40"/>
            <p:cNvSpPr txBox="1"/>
            <p:nvPr/>
          </p:nvSpPr>
          <p:spPr>
            <a:xfrm>
              <a:off x="3516414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21" name="Google Shape;621;p40"/>
            <p:cNvSpPr txBox="1"/>
            <p:nvPr/>
          </p:nvSpPr>
          <p:spPr>
            <a:xfrm>
              <a:off x="0" y="1362000"/>
              <a:ext cx="29637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Rozhodnout, komu a kdy bydlení připadne.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3009900" y="1524000"/>
              <a:ext cx="3405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0"/>
            <p:cNvSpPr txBox="1"/>
            <p:nvPr/>
          </p:nvSpPr>
          <p:spPr>
            <a:xfrm>
              <a:off x="3351514" y="1365400"/>
              <a:ext cx="4746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9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24" name="Google Shape;624;p40"/>
            <p:cNvSpPr txBox="1"/>
            <p:nvPr/>
          </p:nvSpPr>
          <p:spPr>
            <a:xfrm>
              <a:off x="3516414" y="139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25" name="Google Shape;625;p40"/>
            <p:cNvSpPr txBox="1"/>
            <p:nvPr/>
          </p:nvSpPr>
          <p:spPr>
            <a:xfrm>
              <a:off x="0" y="1679500"/>
              <a:ext cx="9825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B4B4B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Nic z toho.</a:t>
              </a:r>
              <a:endParaRPr sz="900">
                <a:solidFill>
                  <a:srgbClr val="B4B4B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3009900" y="1841500"/>
              <a:ext cx="416400" cy="38100"/>
            </a:xfrm>
            <a:prstGeom prst="rect">
              <a:avLst/>
            </a:prstGeom>
            <a:solidFill>
              <a:srgbClr val="B4B4B4"/>
            </a:solidFill>
            <a:ln cap="flat" cmpd="sng" w="12700">
              <a:solidFill>
                <a:srgbClr val="B4B4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0"/>
            <p:cNvSpPr txBox="1"/>
            <p:nvPr/>
          </p:nvSpPr>
          <p:spPr>
            <a:xfrm>
              <a:off x="3427206" y="1682900"/>
              <a:ext cx="5127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B4B4B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11</a:t>
              </a:r>
              <a:endParaRPr sz="1700">
                <a:solidFill>
                  <a:srgbClr val="B4B4B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28" name="Google Shape;628;p40"/>
            <p:cNvSpPr txBox="1"/>
            <p:nvPr/>
          </p:nvSpPr>
          <p:spPr>
            <a:xfrm>
              <a:off x="3630206" y="170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B4B4B4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B4B4B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629" name="Google Shape;629;p40"/>
            <p:cNvCxnSpPr/>
            <p:nvPr/>
          </p:nvCxnSpPr>
          <p:spPr>
            <a:xfrm>
              <a:off x="3009900" y="21590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630" name="Google Shape;630;p40"/>
          <p:cNvSpPr txBox="1"/>
          <p:nvPr/>
        </p:nvSpPr>
        <p:spPr>
          <a:xfrm>
            <a:off x="720000" y="582200"/>
            <a:ext cx="64005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Jaké obavy mají u předání bydlení?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Hlavně o férovost.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1" name="Google Shape;631;p40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Co je pro vás při úvahách o předání bydlení dětem nejtěžší?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2" name="Google Shape;632;p40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3" name="Google Shape;633;p40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4" name="Google Shape;634;p40"/>
          <p:cNvSpPr txBox="1"/>
          <p:nvPr/>
        </p:nvSpPr>
        <p:spPr>
          <a:xfrm>
            <a:off x="594000" y="190800"/>
            <a:ext cx="686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Bydlení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5" name="Google Shape;635;p40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636" name="Google Shape;636;p40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1"/>
          <p:cNvSpPr txBox="1"/>
          <p:nvPr>
            <p:ph type="title"/>
          </p:nvPr>
        </p:nvSpPr>
        <p:spPr>
          <a:xfrm>
            <a:off x="5399999" y="4259100"/>
            <a:ext cx="3240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+420 739 377 862</a:t>
            </a: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 u="sng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krystof.rybacek@behaviolabs.com</a:t>
            </a:r>
            <a:endParaRPr sz="1100">
              <a:solidFill>
                <a:srgbClr val="808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41"/>
          <p:cNvSpPr txBox="1"/>
          <p:nvPr>
            <p:ph idx="2" type="title"/>
          </p:nvPr>
        </p:nvSpPr>
        <p:spPr>
          <a:xfrm>
            <a:off x="5663399" y="3615775"/>
            <a:ext cx="29766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Kryštof Rybáček</a:t>
            </a:r>
            <a:endParaRPr sz="16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43" name="Google Shape;643;p41"/>
          <p:cNvSpPr txBox="1"/>
          <p:nvPr>
            <p:ph idx="3" type="title"/>
          </p:nvPr>
        </p:nvSpPr>
        <p:spPr>
          <a:xfrm>
            <a:off x="6846599" y="3839876"/>
            <a:ext cx="17934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Sociologist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4" name="Google Shape;644;p41"/>
          <p:cNvPicPr preferRelativeResize="0"/>
          <p:nvPr/>
        </p:nvPicPr>
        <p:blipFill rotWithShape="1">
          <a:blip r:embed="rId4">
            <a:alphaModFix/>
          </a:blip>
          <a:srcRect b="45720" l="0" r="0" t="0"/>
          <a:stretch/>
        </p:blipFill>
        <p:spPr>
          <a:xfrm>
            <a:off x="1559775" y="582825"/>
            <a:ext cx="5600199" cy="4560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5" name="Google Shape;645;p41"/>
          <p:cNvGrpSpPr/>
          <p:nvPr/>
        </p:nvGrpSpPr>
        <p:grpSpPr>
          <a:xfrm>
            <a:off x="5670644" y="543279"/>
            <a:ext cx="2044313" cy="1179085"/>
            <a:chOff x="5823250" y="543275"/>
            <a:chExt cx="2447400" cy="1179085"/>
          </a:xfrm>
        </p:grpSpPr>
        <p:sp>
          <p:nvSpPr>
            <p:cNvPr id="646" name="Google Shape;646;p41"/>
            <p:cNvSpPr/>
            <p:nvPr/>
          </p:nvSpPr>
          <p:spPr>
            <a:xfrm>
              <a:off x="5823250" y="543275"/>
              <a:ext cx="2447400" cy="855900"/>
            </a:xfrm>
            <a:prstGeom prst="roundRect">
              <a:avLst>
                <a:gd fmla="val 12953" name="adj"/>
              </a:avLst>
            </a:prstGeom>
            <a:noFill/>
            <a:ln cap="flat" cmpd="sng" w="9525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144000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800">
                  <a:solidFill>
                    <a:schemeClr val="dk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Máte otázky? Nápady?</a:t>
              </a:r>
              <a:endPara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 flipH="1">
              <a:off x="5940000" y="1339725"/>
              <a:ext cx="237000" cy="15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 rot="-5400000">
              <a:off x="6016603" y="1412160"/>
              <a:ext cx="323100" cy="2973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3" name="Google Shape;653;p42"/>
          <p:cNvCxnSpPr/>
          <p:nvPr/>
        </p:nvCxnSpPr>
        <p:spPr>
          <a:xfrm>
            <a:off x="1198375" y="734300"/>
            <a:ext cx="0" cy="753600"/>
          </a:xfrm>
          <a:prstGeom prst="straightConnector1">
            <a:avLst/>
          </a:prstGeom>
          <a:noFill/>
          <a:ln cap="flat" cmpd="sng" w="1905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4" name="Google Shape;654;p42"/>
          <p:cNvSpPr txBox="1"/>
          <p:nvPr/>
        </p:nvSpPr>
        <p:spPr>
          <a:xfrm>
            <a:off x="237900" y="545900"/>
            <a:ext cx="8922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5" name="Google Shape;655;p42"/>
          <p:cNvSpPr txBox="1"/>
          <p:nvPr/>
        </p:nvSpPr>
        <p:spPr>
          <a:xfrm>
            <a:off x="1347975" y="1079600"/>
            <a:ext cx="67023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Struktura</a:t>
            </a:r>
            <a:br>
              <a:rPr lang="cs" sz="2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cs" sz="2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vzorku rodičů</a:t>
            </a:r>
            <a:endParaRPr sz="26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6" name="Google Shape;656;p42"/>
          <p:cNvSpPr txBox="1"/>
          <p:nvPr/>
        </p:nvSpPr>
        <p:spPr>
          <a:xfrm>
            <a:off x="1180800" y="4118350"/>
            <a:ext cx="50670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Kvantitativní výzkum, forma dotazování CAWI</a:t>
            </a:r>
            <a:endParaRPr sz="1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Sběr dat 27. února až 2. března 2026 (panel Trendaro firmy Behavio)</a:t>
            </a:r>
            <a:endParaRPr sz="1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2000 lidí, reprezentativní vzorek online populace ČR 18+</a:t>
            </a:r>
            <a:br>
              <a:rPr lang="cs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" sz="1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Z toho 1074 rodičů ve věku 25-65 let</a:t>
            </a:r>
            <a:endParaRPr sz="1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3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62" name="Google Shape;662;p43"/>
          <p:cNvSpPr txBox="1"/>
          <p:nvPr/>
        </p:nvSpPr>
        <p:spPr>
          <a:xfrm>
            <a:off x="720000" y="582200"/>
            <a:ext cx="602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Jak velké jsou podskupiny rodičů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podle věku?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3" name="Google Shape;663;p43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Kolik rodičů je v jednotlivých věkových skupinách?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4" name="Google Shape;664;p43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5" name="Google Shape;665;p43"/>
          <p:cNvSpPr txBox="1"/>
          <p:nvPr/>
        </p:nvSpPr>
        <p:spPr>
          <a:xfrm>
            <a:off x="594000" y="190800"/>
            <a:ext cx="686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Rodiče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666" name="Google Shape;666;p43"/>
          <p:cNvGrpSpPr/>
          <p:nvPr/>
        </p:nvGrpSpPr>
        <p:grpSpPr>
          <a:xfrm>
            <a:off x="2524900" y="2545400"/>
            <a:ext cx="5676800" cy="1181100"/>
            <a:chOff x="0" y="25400"/>
            <a:chExt cx="5676800" cy="1181100"/>
          </a:xfrm>
        </p:grpSpPr>
        <p:cxnSp>
          <p:nvCxnSpPr>
            <p:cNvPr id="667" name="Google Shape;667;p43"/>
            <p:cNvCxnSpPr/>
            <p:nvPr/>
          </p:nvCxnSpPr>
          <p:spPr>
            <a:xfrm>
              <a:off x="18923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668" name="Google Shape;668;p43"/>
            <p:cNvSpPr txBox="1"/>
            <p:nvPr/>
          </p:nvSpPr>
          <p:spPr>
            <a:xfrm>
              <a:off x="0" y="92000"/>
              <a:ext cx="1808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Rodiče ve věku 25-39 let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1892300" y="254000"/>
              <a:ext cx="1059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3"/>
            <p:cNvSpPr txBox="1"/>
            <p:nvPr/>
          </p:nvSpPr>
          <p:spPr>
            <a:xfrm>
              <a:off x="2952988" y="95400"/>
              <a:ext cx="627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28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71" name="Google Shape;671;p43"/>
            <p:cNvSpPr txBox="1"/>
            <p:nvPr/>
          </p:nvSpPr>
          <p:spPr>
            <a:xfrm>
              <a:off x="3270288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72" name="Google Shape;672;p43"/>
            <p:cNvSpPr txBox="1"/>
            <p:nvPr/>
          </p:nvSpPr>
          <p:spPr>
            <a:xfrm>
              <a:off x="0" y="409500"/>
              <a:ext cx="18462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Rodiče ve věku 40-49 let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1892300" y="571500"/>
              <a:ext cx="10974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3"/>
            <p:cNvSpPr txBox="1"/>
            <p:nvPr/>
          </p:nvSpPr>
          <p:spPr>
            <a:xfrm>
              <a:off x="2990834" y="4129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29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75" name="Google Shape;675;p43"/>
            <p:cNvSpPr txBox="1"/>
            <p:nvPr/>
          </p:nvSpPr>
          <p:spPr>
            <a:xfrm>
              <a:off x="3295434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76" name="Google Shape;676;p43"/>
            <p:cNvSpPr txBox="1"/>
            <p:nvPr/>
          </p:nvSpPr>
          <p:spPr>
            <a:xfrm>
              <a:off x="0" y="727000"/>
              <a:ext cx="1833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Rodiče ve věku 50-65 let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1892300" y="889000"/>
              <a:ext cx="16275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3"/>
            <p:cNvSpPr txBox="1"/>
            <p:nvPr/>
          </p:nvSpPr>
          <p:spPr>
            <a:xfrm>
              <a:off x="3520678" y="7304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43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79" name="Google Shape;679;p43"/>
            <p:cNvSpPr txBox="1"/>
            <p:nvPr/>
          </p:nvSpPr>
          <p:spPr>
            <a:xfrm>
              <a:off x="3825278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680" name="Google Shape;680;p43"/>
            <p:cNvCxnSpPr/>
            <p:nvPr/>
          </p:nvCxnSpPr>
          <p:spPr>
            <a:xfrm>
              <a:off x="1892300" y="12065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4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grpSp>
        <p:nvGrpSpPr>
          <p:cNvPr id="686" name="Google Shape;686;p44"/>
          <p:cNvGrpSpPr/>
          <p:nvPr/>
        </p:nvGrpSpPr>
        <p:grpSpPr>
          <a:xfrm>
            <a:off x="3566300" y="2545400"/>
            <a:ext cx="4635400" cy="1181100"/>
            <a:chOff x="0" y="25400"/>
            <a:chExt cx="4635400" cy="1181100"/>
          </a:xfrm>
        </p:grpSpPr>
        <p:cxnSp>
          <p:nvCxnSpPr>
            <p:cNvPr id="687" name="Google Shape;687;p44"/>
            <p:cNvCxnSpPr/>
            <p:nvPr/>
          </p:nvCxnSpPr>
          <p:spPr>
            <a:xfrm>
              <a:off x="8509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688" name="Google Shape;688;p44"/>
            <p:cNvSpPr txBox="1"/>
            <p:nvPr/>
          </p:nvSpPr>
          <p:spPr>
            <a:xfrm>
              <a:off x="0" y="92000"/>
              <a:ext cx="385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9" name="Google Shape;689;p44"/>
            <p:cNvSpPr/>
            <p:nvPr/>
          </p:nvSpPr>
          <p:spPr>
            <a:xfrm>
              <a:off x="850900" y="254000"/>
              <a:ext cx="12489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4"/>
            <p:cNvSpPr txBox="1"/>
            <p:nvPr/>
          </p:nvSpPr>
          <p:spPr>
            <a:xfrm>
              <a:off x="2100818" y="954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33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91" name="Google Shape;691;p44"/>
            <p:cNvSpPr txBox="1"/>
            <p:nvPr/>
          </p:nvSpPr>
          <p:spPr>
            <a:xfrm>
              <a:off x="2392718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92" name="Google Shape;692;p44"/>
            <p:cNvSpPr txBox="1"/>
            <p:nvPr/>
          </p:nvSpPr>
          <p:spPr>
            <a:xfrm>
              <a:off x="0" y="409500"/>
              <a:ext cx="4236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3" name="Google Shape;693;p44"/>
            <p:cNvSpPr/>
            <p:nvPr/>
          </p:nvSpPr>
          <p:spPr>
            <a:xfrm>
              <a:off x="850900" y="571500"/>
              <a:ext cx="17787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4"/>
            <p:cNvSpPr txBox="1"/>
            <p:nvPr/>
          </p:nvSpPr>
          <p:spPr>
            <a:xfrm>
              <a:off x="2630662" y="4129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47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95" name="Google Shape;695;p44"/>
            <p:cNvSpPr txBox="1"/>
            <p:nvPr/>
          </p:nvSpPr>
          <p:spPr>
            <a:xfrm>
              <a:off x="2935262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96" name="Google Shape;696;p44"/>
            <p:cNvSpPr txBox="1"/>
            <p:nvPr/>
          </p:nvSpPr>
          <p:spPr>
            <a:xfrm>
              <a:off x="0" y="727000"/>
              <a:ext cx="8046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 a více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7" name="Google Shape;697;p44"/>
            <p:cNvSpPr/>
            <p:nvPr/>
          </p:nvSpPr>
          <p:spPr>
            <a:xfrm>
              <a:off x="850900" y="889000"/>
              <a:ext cx="7569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4"/>
            <p:cNvSpPr txBox="1"/>
            <p:nvPr/>
          </p:nvSpPr>
          <p:spPr>
            <a:xfrm>
              <a:off x="1608820" y="730400"/>
              <a:ext cx="627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20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699" name="Google Shape;699;p44"/>
            <p:cNvSpPr txBox="1"/>
            <p:nvPr/>
          </p:nvSpPr>
          <p:spPr>
            <a:xfrm>
              <a:off x="1926120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700" name="Google Shape;700;p44"/>
            <p:cNvCxnSpPr/>
            <p:nvPr/>
          </p:nvCxnSpPr>
          <p:spPr>
            <a:xfrm>
              <a:off x="850900" y="12065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701" name="Google Shape;701;p44"/>
          <p:cNvSpPr txBox="1"/>
          <p:nvPr/>
        </p:nvSpPr>
        <p:spPr>
          <a:xfrm>
            <a:off x="720000" y="582200"/>
            <a:ext cx="602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Kolik mají dětí?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Nejčastěji dvě.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2" name="Google Shape;702;p44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Kolik máte dětí?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3" name="Google Shape;703;p44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4" name="Google Shape;704;p44"/>
          <p:cNvSpPr txBox="1"/>
          <p:nvPr/>
        </p:nvSpPr>
        <p:spPr>
          <a:xfrm>
            <a:off x="594000" y="190800"/>
            <a:ext cx="686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Rodiče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5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grpSp>
        <p:nvGrpSpPr>
          <p:cNvPr id="710" name="Google Shape;710;p45"/>
          <p:cNvGrpSpPr/>
          <p:nvPr/>
        </p:nvGrpSpPr>
        <p:grpSpPr>
          <a:xfrm>
            <a:off x="3299600" y="2545400"/>
            <a:ext cx="4902100" cy="2133600"/>
            <a:chOff x="0" y="25400"/>
            <a:chExt cx="4902100" cy="2133600"/>
          </a:xfrm>
        </p:grpSpPr>
        <p:cxnSp>
          <p:nvCxnSpPr>
            <p:cNvPr id="711" name="Google Shape;711;p45"/>
            <p:cNvCxnSpPr/>
            <p:nvPr/>
          </p:nvCxnSpPr>
          <p:spPr>
            <a:xfrm>
              <a:off x="11176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712" name="Google Shape;712;p45"/>
            <p:cNvSpPr txBox="1"/>
            <p:nvPr/>
          </p:nvSpPr>
          <p:spPr>
            <a:xfrm>
              <a:off x="0" y="92000"/>
              <a:ext cx="7920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6 let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1117600" y="254000"/>
              <a:ext cx="9084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5"/>
            <p:cNvSpPr txBox="1"/>
            <p:nvPr/>
          </p:nvSpPr>
          <p:spPr>
            <a:xfrm>
              <a:off x="2026904" y="95400"/>
              <a:ext cx="627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24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715" name="Google Shape;715;p45"/>
            <p:cNvSpPr txBox="1"/>
            <p:nvPr/>
          </p:nvSpPr>
          <p:spPr>
            <a:xfrm>
              <a:off x="2344204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716" name="Google Shape;716;p45"/>
            <p:cNvSpPr txBox="1"/>
            <p:nvPr/>
          </p:nvSpPr>
          <p:spPr>
            <a:xfrm>
              <a:off x="0" y="409500"/>
              <a:ext cx="9318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 až 14 let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1117600" y="571500"/>
              <a:ext cx="9462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5"/>
            <p:cNvSpPr txBox="1"/>
            <p:nvPr/>
          </p:nvSpPr>
          <p:spPr>
            <a:xfrm>
              <a:off x="2064750" y="4129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25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719" name="Google Shape;719;p45"/>
            <p:cNvSpPr txBox="1"/>
            <p:nvPr/>
          </p:nvSpPr>
          <p:spPr>
            <a:xfrm>
              <a:off x="2369350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720" name="Google Shape;720;p45"/>
            <p:cNvSpPr txBox="1"/>
            <p:nvPr/>
          </p:nvSpPr>
          <p:spPr>
            <a:xfrm>
              <a:off x="0" y="727000"/>
              <a:ext cx="9699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 až 17 let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1117600" y="889000"/>
              <a:ext cx="4542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5"/>
            <p:cNvSpPr txBox="1"/>
            <p:nvPr/>
          </p:nvSpPr>
          <p:spPr>
            <a:xfrm>
              <a:off x="1572752" y="730400"/>
              <a:ext cx="5508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12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723" name="Google Shape;723;p45"/>
            <p:cNvSpPr txBox="1"/>
            <p:nvPr/>
          </p:nvSpPr>
          <p:spPr>
            <a:xfrm>
              <a:off x="1813852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724" name="Google Shape;724;p45"/>
            <p:cNvSpPr txBox="1"/>
            <p:nvPr/>
          </p:nvSpPr>
          <p:spPr>
            <a:xfrm>
              <a:off x="0" y="1044500"/>
              <a:ext cx="995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18 až 25 let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1117600" y="1206500"/>
              <a:ext cx="870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5"/>
            <p:cNvSpPr txBox="1"/>
            <p:nvPr/>
          </p:nvSpPr>
          <p:spPr>
            <a:xfrm>
              <a:off x="1989058" y="10479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23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727" name="Google Shape;727;p45"/>
            <p:cNvSpPr txBox="1"/>
            <p:nvPr/>
          </p:nvSpPr>
          <p:spPr>
            <a:xfrm>
              <a:off x="2280958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728" name="Google Shape;728;p45"/>
            <p:cNvSpPr txBox="1"/>
            <p:nvPr/>
          </p:nvSpPr>
          <p:spPr>
            <a:xfrm>
              <a:off x="0" y="1362000"/>
              <a:ext cx="10206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26 až 35 let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1117600" y="1524000"/>
              <a:ext cx="870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5"/>
            <p:cNvSpPr txBox="1"/>
            <p:nvPr/>
          </p:nvSpPr>
          <p:spPr>
            <a:xfrm>
              <a:off x="1989058" y="13654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23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731" name="Google Shape;731;p45"/>
            <p:cNvSpPr txBox="1"/>
            <p:nvPr/>
          </p:nvSpPr>
          <p:spPr>
            <a:xfrm>
              <a:off x="2280958" y="139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732" name="Google Shape;732;p45"/>
            <p:cNvSpPr txBox="1"/>
            <p:nvPr/>
          </p:nvSpPr>
          <p:spPr>
            <a:xfrm>
              <a:off x="0" y="1679500"/>
              <a:ext cx="10713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36 a více let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1117600" y="1841500"/>
              <a:ext cx="10974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5"/>
            <p:cNvSpPr txBox="1"/>
            <p:nvPr/>
          </p:nvSpPr>
          <p:spPr>
            <a:xfrm>
              <a:off x="2216134" y="16829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29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735" name="Google Shape;735;p45"/>
            <p:cNvSpPr txBox="1"/>
            <p:nvPr/>
          </p:nvSpPr>
          <p:spPr>
            <a:xfrm>
              <a:off x="2520734" y="170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736" name="Google Shape;736;p45"/>
            <p:cNvCxnSpPr/>
            <p:nvPr/>
          </p:nvCxnSpPr>
          <p:spPr>
            <a:xfrm>
              <a:off x="1117600" y="21590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737" name="Google Shape;737;p45"/>
          <p:cNvSpPr txBox="1"/>
          <p:nvPr/>
        </p:nvSpPr>
        <p:spPr>
          <a:xfrm>
            <a:off x="720000" y="582200"/>
            <a:ext cx="602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Jak staré děti mají?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Rozložení věků je rovnoměrné.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8" name="Google Shape;738;p45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A jak jsou staré?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9" name="Google Shape;739;p45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40" name="Google Shape;740;p45"/>
          <p:cNvSpPr txBox="1"/>
          <p:nvPr/>
        </p:nvSpPr>
        <p:spPr>
          <a:xfrm>
            <a:off x="594000" y="190800"/>
            <a:ext cx="686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Rodiče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720000" y="582200"/>
            <a:ext cx="602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Podle většiny je lepší řešit finance pro děti pravidelným a dlouhodobým způsobem.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Finance pro děti je podle vás nejlepší: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594000" y="190800"/>
            <a:ext cx="9555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Finanční start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00" name="Google Shape;100;p19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1" name="Google Shape;101;p19"/>
          <p:cNvGrpSpPr/>
          <p:nvPr/>
        </p:nvGrpSpPr>
        <p:grpSpPr>
          <a:xfrm>
            <a:off x="1216800" y="2545400"/>
            <a:ext cx="6984900" cy="863600"/>
            <a:chOff x="0" y="25400"/>
            <a:chExt cx="6984900" cy="863600"/>
          </a:xfrm>
        </p:grpSpPr>
        <p:cxnSp>
          <p:nvCxnSpPr>
            <p:cNvPr id="102" name="Google Shape;102;p19"/>
            <p:cNvCxnSpPr/>
            <p:nvPr/>
          </p:nvCxnSpPr>
          <p:spPr>
            <a:xfrm>
              <a:off x="32004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03" name="Google Shape;103;p19"/>
            <p:cNvSpPr txBox="1"/>
            <p:nvPr/>
          </p:nvSpPr>
          <p:spPr>
            <a:xfrm>
              <a:off x="0" y="39422"/>
              <a:ext cx="29511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řešit pravidelným dlouhodobým způsobem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19"/>
            <p:cNvSpPr txBox="1"/>
            <p:nvPr/>
          </p:nvSpPr>
          <p:spPr>
            <a:xfrm>
              <a:off x="0" y="170867"/>
              <a:ext cx="26208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(spoření, finanční produkt pro děti...).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3200400" y="254000"/>
              <a:ext cx="28764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9"/>
            <p:cNvSpPr txBox="1"/>
            <p:nvPr/>
          </p:nvSpPr>
          <p:spPr>
            <a:xfrm>
              <a:off x="6077696" y="954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76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07" name="Google Shape;107;p19"/>
            <p:cNvSpPr txBox="1"/>
            <p:nvPr/>
          </p:nvSpPr>
          <p:spPr>
            <a:xfrm>
              <a:off x="6369596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08" name="Google Shape;108;p19"/>
            <p:cNvSpPr txBox="1"/>
            <p:nvPr/>
          </p:nvSpPr>
          <p:spPr>
            <a:xfrm>
              <a:off x="0" y="409500"/>
              <a:ext cx="31542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řešit jednorázovou podporou, když je potřeba.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3200400" y="571500"/>
              <a:ext cx="9084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9"/>
            <p:cNvSpPr txBox="1"/>
            <p:nvPr/>
          </p:nvSpPr>
          <p:spPr>
            <a:xfrm>
              <a:off x="4109704" y="412900"/>
              <a:ext cx="627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24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11" name="Google Shape;111;p19"/>
            <p:cNvSpPr txBox="1"/>
            <p:nvPr/>
          </p:nvSpPr>
          <p:spPr>
            <a:xfrm>
              <a:off x="4427004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112" name="Google Shape;112;p19"/>
            <p:cNvCxnSpPr/>
            <p:nvPr/>
          </p:nvCxnSpPr>
          <p:spPr>
            <a:xfrm>
              <a:off x="3200400" y="8890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720000" y="582200"/>
            <a:ext cx="60201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Kolik rodičů dětem aktuálně pravidelně spoří nebo investuje? 35 %</a:t>
            </a: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4341600" y="2084400"/>
            <a:ext cx="45129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Jak to máte s pravidelným spořením nebo investováním svým dětem?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594000" y="190800"/>
            <a:ext cx="9555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Finanční start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962000" y="190800"/>
            <a:ext cx="546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Všichni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24" name="Google Shape;124;p20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5" name="Google Shape;125;p20"/>
          <p:cNvGrpSpPr/>
          <p:nvPr/>
        </p:nvGrpSpPr>
        <p:grpSpPr>
          <a:xfrm>
            <a:off x="2067700" y="2545400"/>
            <a:ext cx="6134000" cy="1498600"/>
            <a:chOff x="0" y="25400"/>
            <a:chExt cx="6134000" cy="1498600"/>
          </a:xfrm>
        </p:grpSpPr>
        <p:cxnSp>
          <p:nvCxnSpPr>
            <p:cNvPr id="126" name="Google Shape;126;p20"/>
            <p:cNvCxnSpPr/>
            <p:nvPr/>
          </p:nvCxnSpPr>
          <p:spPr>
            <a:xfrm>
              <a:off x="23495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27" name="Google Shape;127;p20"/>
            <p:cNvSpPr txBox="1"/>
            <p:nvPr/>
          </p:nvSpPr>
          <p:spPr>
            <a:xfrm>
              <a:off x="0" y="92000"/>
              <a:ext cx="23034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DĚLAL/A JSEM TO PRO NĚ DŘÍV.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2349500" y="254000"/>
              <a:ext cx="11733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 txBox="1"/>
            <p:nvPr/>
          </p:nvSpPr>
          <p:spPr>
            <a:xfrm>
              <a:off x="3523726" y="95400"/>
              <a:ext cx="5634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31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30" name="Google Shape;130;p20"/>
            <p:cNvSpPr txBox="1"/>
            <p:nvPr/>
          </p:nvSpPr>
          <p:spPr>
            <a:xfrm>
              <a:off x="3777526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31" name="Google Shape;131;p20"/>
            <p:cNvSpPr txBox="1"/>
            <p:nvPr/>
          </p:nvSpPr>
          <p:spPr>
            <a:xfrm>
              <a:off x="0" y="409500"/>
              <a:ext cx="18462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DĚLÁM TO PRO NĚ NYNÍ.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2349500" y="571500"/>
              <a:ext cx="13245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0"/>
            <p:cNvSpPr txBox="1"/>
            <p:nvPr/>
          </p:nvSpPr>
          <p:spPr>
            <a:xfrm>
              <a:off x="3675110" y="4129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35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3967010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0" y="727000"/>
              <a:ext cx="20493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NEDĚLÁM, ALE PLÁNUJI TO.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2349500" y="889000"/>
              <a:ext cx="567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 txBox="1"/>
            <p:nvPr/>
          </p:nvSpPr>
          <p:spPr>
            <a:xfrm>
              <a:off x="2918190" y="730400"/>
              <a:ext cx="5508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15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38" name="Google Shape;138;p20"/>
            <p:cNvSpPr txBox="1"/>
            <p:nvPr/>
          </p:nvSpPr>
          <p:spPr>
            <a:xfrm>
              <a:off x="3159290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39" name="Google Shape;139;p20"/>
            <p:cNvSpPr txBox="1"/>
            <p:nvPr/>
          </p:nvSpPr>
          <p:spPr>
            <a:xfrm>
              <a:off x="0" y="1044500"/>
              <a:ext cx="22905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NEDĚLÁM A ANI TO NEPLÁNUJI.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2349500" y="1206500"/>
              <a:ext cx="6813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 txBox="1"/>
            <p:nvPr/>
          </p:nvSpPr>
          <p:spPr>
            <a:xfrm>
              <a:off x="3031728" y="1047900"/>
              <a:ext cx="5634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18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42" name="Google Shape;142;p20"/>
            <p:cNvSpPr txBox="1"/>
            <p:nvPr/>
          </p:nvSpPr>
          <p:spPr>
            <a:xfrm>
              <a:off x="3285528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143" name="Google Shape;143;p20"/>
            <p:cNvCxnSpPr/>
            <p:nvPr/>
          </p:nvCxnSpPr>
          <p:spPr>
            <a:xfrm>
              <a:off x="2349500" y="15240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720000" y="582200"/>
            <a:ext cx="60201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Ukládání peněz začíná brzy.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Ne vždy ale úplně na startu.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4341600" y="2084400"/>
            <a:ext cx="4284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V jakém věku dětí jste jim začal/a ukládat nebo investovat peníze?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594000" y="190800"/>
            <a:ext cx="11244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Spoření dětem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54" name="Google Shape;154;p21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1"/>
          <p:cNvSpPr txBox="1"/>
          <p:nvPr/>
        </p:nvSpPr>
        <p:spPr>
          <a:xfrm>
            <a:off x="1962000" y="190800"/>
            <a:ext cx="3975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Rodiče, kteří dětem pravidelně spoří nebo investují 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56" name="Google Shape;156;p21"/>
          <p:cNvGrpSpPr/>
          <p:nvPr/>
        </p:nvGrpSpPr>
        <p:grpSpPr>
          <a:xfrm>
            <a:off x="2537600" y="2545400"/>
            <a:ext cx="5664100" cy="1498600"/>
            <a:chOff x="0" y="25400"/>
            <a:chExt cx="5664100" cy="1498600"/>
          </a:xfrm>
        </p:grpSpPr>
        <p:cxnSp>
          <p:nvCxnSpPr>
            <p:cNvPr id="157" name="Google Shape;157;p21"/>
            <p:cNvCxnSpPr/>
            <p:nvPr/>
          </p:nvCxnSpPr>
          <p:spPr>
            <a:xfrm>
              <a:off x="18796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58" name="Google Shape;158;p21"/>
            <p:cNvSpPr txBox="1"/>
            <p:nvPr/>
          </p:nvSpPr>
          <p:spPr>
            <a:xfrm>
              <a:off x="0" y="92000"/>
              <a:ext cx="10713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od narození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879600" y="254000"/>
              <a:ext cx="21573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1"/>
            <p:cNvSpPr txBox="1"/>
            <p:nvPr/>
          </p:nvSpPr>
          <p:spPr>
            <a:xfrm>
              <a:off x="4037822" y="954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57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61" name="Google Shape;161;p21"/>
            <p:cNvSpPr txBox="1"/>
            <p:nvPr/>
          </p:nvSpPr>
          <p:spPr>
            <a:xfrm>
              <a:off x="4329722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62" name="Google Shape;162;p21"/>
            <p:cNvSpPr txBox="1"/>
            <p:nvPr/>
          </p:nvSpPr>
          <p:spPr>
            <a:xfrm>
              <a:off x="0" y="409500"/>
              <a:ext cx="12492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předškolní věk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1879600" y="571500"/>
              <a:ext cx="7947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1"/>
            <p:cNvSpPr txBox="1"/>
            <p:nvPr/>
          </p:nvSpPr>
          <p:spPr>
            <a:xfrm>
              <a:off x="2675366" y="412900"/>
              <a:ext cx="5634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21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65" name="Google Shape;165;p21"/>
            <p:cNvSpPr txBox="1"/>
            <p:nvPr/>
          </p:nvSpPr>
          <p:spPr>
            <a:xfrm>
              <a:off x="2929166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66" name="Google Shape;166;p21"/>
            <p:cNvSpPr txBox="1"/>
            <p:nvPr/>
          </p:nvSpPr>
          <p:spPr>
            <a:xfrm>
              <a:off x="0" y="727000"/>
              <a:ext cx="18333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začátek školní docházky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1879600" y="889000"/>
              <a:ext cx="4164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1"/>
            <p:cNvSpPr txBox="1"/>
            <p:nvPr/>
          </p:nvSpPr>
          <p:spPr>
            <a:xfrm>
              <a:off x="2296906" y="730400"/>
              <a:ext cx="5127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11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69" name="Google Shape;169;p21"/>
            <p:cNvSpPr txBox="1"/>
            <p:nvPr/>
          </p:nvSpPr>
          <p:spPr>
            <a:xfrm>
              <a:off x="2499906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0" y="1044500"/>
              <a:ext cx="9444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dospívání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1879600" y="1206500"/>
              <a:ext cx="4164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1"/>
            <p:cNvSpPr txBox="1"/>
            <p:nvPr/>
          </p:nvSpPr>
          <p:spPr>
            <a:xfrm>
              <a:off x="2296906" y="1047900"/>
              <a:ext cx="5127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11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2499906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174" name="Google Shape;174;p21"/>
            <p:cNvCxnSpPr/>
            <p:nvPr/>
          </p:nvCxnSpPr>
          <p:spPr>
            <a:xfrm>
              <a:off x="1879600" y="15240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80" name="Google Shape;180;p22"/>
          <p:cNvSpPr txBox="1"/>
          <p:nvPr/>
        </p:nvSpPr>
        <p:spPr>
          <a:xfrm>
            <a:off x="720000" y="582200"/>
            <a:ext cx="6177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Kolik odkládají?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Obvykle do 1 000 Kč měsíčně.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Kolik přibližně měsíčně dětem ukládáte nebo investujete?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94000" y="190800"/>
            <a:ext cx="11346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Spoření dětem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85" name="Google Shape;185;p22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22"/>
          <p:cNvSpPr txBox="1"/>
          <p:nvPr/>
        </p:nvSpPr>
        <p:spPr>
          <a:xfrm>
            <a:off x="1962000" y="190800"/>
            <a:ext cx="3975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Rodiče, kteří dětem pravidelně spoří nebo investují 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87" name="Google Shape;187;p22"/>
          <p:cNvGrpSpPr/>
          <p:nvPr/>
        </p:nvGrpSpPr>
        <p:grpSpPr>
          <a:xfrm>
            <a:off x="2956700" y="2545400"/>
            <a:ext cx="5245000" cy="2133600"/>
            <a:chOff x="0" y="25400"/>
            <a:chExt cx="5245000" cy="2133600"/>
          </a:xfrm>
        </p:grpSpPr>
        <p:cxnSp>
          <p:nvCxnSpPr>
            <p:cNvPr id="188" name="Google Shape;188;p22"/>
            <p:cNvCxnSpPr/>
            <p:nvPr/>
          </p:nvCxnSpPr>
          <p:spPr>
            <a:xfrm>
              <a:off x="14605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189" name="Google Shape;189;p22"/>
            <p:cNvSpPr txBox="1"/>
            <p:nvPr/>
          </p:nvSpPr>
          <p:spPr>
            <a:xfrm>
              <a:off x="0" y="92000"/>
              <a:ext cx="9444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500 Kč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1460500" y="254000"/>
              <a:ext cx="8706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2"/>
            <p:cNvSpPr txBox="1"/>
            <p:nvPr/>
          </p:nvSpPr>
          <p:spPr>
            <a:xfrm>
              <a:off x="2331958" y="954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23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92" name="Google Shape;192;p22"/>
            <p:cNvSpPr txBox="1"/>
            <p:nvPr/>
          </p:nvSpPr>
          <p:spPr>
            <a:xfrm>
              <a:off x="2623858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93" name="Google Shape;193;p22"/>
            <p:cNvSpPr txBox="1"/>
            <p:nvPr/>
          </p:nvSpPr>
          <p:spPr>
            <a:xfrm>
              <a:off x="0" y="409500"/>
              <a:ext cx="10968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501–1 000 Kč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1460500" y="571500"/>
              <a:ext cx="13626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2"/>
            <p:cNvSpPr txBox="1"/>
            <p:nvPr/>
          </p:nvSpPr>
          <p:spPr>
            <a:xfrm>
              <a:off x="2823956" y="4129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36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96" name="Google Shape;196;p22"/>
            <p:cNvSpPr txBox="1"/>
            <p:nvPr/>
          </p:nvSpPr>
          <p:spPr>
            <a:xfrm>
              <a:off x="3128556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197" name="Google Shape;197;p22"/>
            <p:cNvSpPr txBox="1"/>
            <p:nvPr/>
          </p:nvSpPr>
          <p:spPr>
            <a:xfrm>
              <a:off x="0" y="727000"/>
              <a:ext cx="11985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1 001–2 000 Kč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1460500" y="889000"/>
              <a:ext cx="8325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2"/>
            <p:cNvSpPr txBox="1"/>
            <p:nvPr/>
          </p:nvSpPr>
          <p:spPr>
            <a:xfrm>
              <a:off x="2294112" y="7304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22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00" name="Google Shape;200;p22"/>
            <p:cNvSpPr txBox="1"/>
            <p:nvPr/>
          </p:nvSpPr>
          <p:spPr>
            <a:xfrm>
              <a:off x="2586012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01" name="Google Shape;201;p22"/>
            <p:cNvSpPr txBox="1"/>
            <p:nvPr/>
          </p:nvSpPr>
          <p:spPr>
            <a:xfrm>
              <a:off x="0" y="1044500"/>
              <a:ext cx="12366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2 001–3 000 Kč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1460500" y="1206500"/>
              <a:ext cx="4542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2"/>
            <p:cNvSpPr txBox="1"/>
            <p:nvPr/>
          </p:nvSpPr>
          <p:spPr>
            <a:xfrm>
              <a:off x="1915652" y="1047900"/>
              <a:ext cx="5508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12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04" name="Google Shape;204;p22"/>
            <p:cNvSpPr txBox="1"/>
            <p:nvPr/>
          </p:nvSpPr>
          <p:spPr>
            <a:xfrm>
              <a:off x="2156752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05" name="Google Shape;205;p22"/>
            <p:cNvSpPr txBox="1"/>
            <p:nvPr/>
          </p:nvSpPr>
          <p:spPr>
            <a:xfrm>
              <a:off x="0" y="1362000"/>
              <a:ext cx="12366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3 001–5 000 Kč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1460500" y="1524000"/>
              <a:ext cx="1134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 txBox="1"/>
            <p:nvPr/>
          </p:nvSpPr>
          <p:spPr>
            <a:xfrm>
              <a:off x="1575038" y="1365400"/>
              <a:ext cx="4746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08" name="Google Shape;208;p22"/>
            <p:cNvSpPr txBox="1"/>
            <p:nvPr/>
          </p:nvSpPr>
          <p:spPr>
            <a:xfrm>
              <a:off x="1739938" y="139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09" name="Google Shape;209;p22"/>
            <p:cNvSpPr txBox="1"/>
            <p:nvPr/>
          </p:nvSpPr>
          <p:spPr>
            <a:xfrm>
              <a:off x="0" y="1679500"/>
              <a:ext cx="14142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více než 5 000 Kč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460500" y="1841500"/>
              <a:ext cx="1515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2"/>
            <p:cNvSpPr txBox="1"/>
            <p:nvPr/>
          </p:nvSpPr>
          <p:spPr>
            <a:xfrm>
              <a:off x="1612884" y="1682900"/>
              <a:ext cx="4872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2" name="Google Shape;212;p22"/>
            <p:cNvSpPr txBox="1"/>
            <p:nvPr/>
          </p:nvSpPr>
          <p:spPr>
            <a:xfrm>
              <a:off x="1790484" y="170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213" name="Google Shape;213;p22"/>
            <p:cNvCxnSpPr/>
            <p:nvPr/>
          </p:nvCxnSpPr>
          <p:spPr>
            <a:xfrm>
              <a:off x="1460500" y="21590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720000" y="582200"/>
            <a:ext cx="70707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Je to dost?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Téměř polovina má pocit, že dělá hodně.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>
            <a:off x="4341600" y="2084400"/>
            <a:ext cx="39753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latin typeface="Montserrat SemiBold"/>
                <a:ea typeface="Montserrat SemiBold"/>
                <a:cs typeface="Montserrat SemiBold"/>
                <a:sym typeface="Montserrat SemiBold"/>
              </a:rPr>
              <a:t>Když se zamyslíte nad finančním startem svých dětí do dospělosti, máte pocit, že pro něj děláte dost?</a:t>
            </a:r>
            <a:endParaRPr sz="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594000" y="190800"/>
            <a:ext cx="9810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Finanční start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1962000" y="190800"/>
            <a:ext cx="29385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Rodiče, kteří mají dítě do 18 let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25" name="Google Shape;225;p23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6" name="Google Shape;226;p23"/>
          <p:cNvGrpSpPr/>
          <p:nvPr/>
        </p:nvGrpSpPr>
        <p:grpSpPr>
          <a:xfrm>
            <a:off x="848500" y="2545400"/>
            <a:ext cx="7353200" cy="1498600"/>
            <a:chOff x="0" y="25400"/>
            <a:chExt cx="7353200" cy="1498600"/>
          </a:xfrm>
        </p:grpSpPr>
        <p:cxnSp>
          <p:nvCxnSpPr>
            <p:cNvPr id="227" name="Google Shape;227;p23"/>
            <p:cNvCxnSpPr/>
            <p:nvPr/>
          </p:nvCxnSpPr>
          <p:spPr>
            <a:xfrm>
              <a:off x="3568700" y="254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228" name="Google Shape;228;p23"/>
            <p:cNvSpPr txBox="1"/>
            <p:nvPr/>
          </p:nvSpPr>
          <p:spPr>
            <a:xfrm>
              <a:off x="0" y="92000"/>
              <a:ext cx="35226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00AEE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Ano, dělám maximum, které je v mých možnostech.</a:t>
              </a:r>
              <a:endParaRPr sz="900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568700" y="254000"/>
              <a:ext cx="1703100" cy="38100"/>
            </a:xfrm>
            <a:prstGeom prst="rect">
              <a:avLst/>
            </a:prstGeom>
            <a:solidFill>
              <a:srgbClr val="00AEEF"/>
            </a:solidFill>
            <a:ln cap="flat" cmpd="sng" w="12700">
              <a:solidFill>
                <a:srgbClr val="00A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3"/>
            <p:cNvSpPr txBox="1"/>
            <p:nvPr/>
          </p:nvSpPr>
          <p:spPr>
            <a:xfrm>
              <a:off x="5272770" y="95400"/>
              <a:ext cx="6141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45</a:t>
              </a:r>
              <a:endParaRPr sz="17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31" name="Google Shape;231;p23"/>
            <p:cNvSpPr txBox="1"/>
            <p:nvPr/>
          </p:nvSpPr>
          <p:spPr>
            <a:xfrm>
              <a:off x="5577370" y="120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00AEEF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00AEE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32" name="Google Shape;232;p23"/>
            <p:cNvSpPr txBox="1"/>
            <p:nvPr/>
          </p:nvSpPr>
          <p:spPr>
            <a:xfrm>
              <a:off x="0" y="409500"/>
              <a:ext cx="26082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Spíše ano, ale vím, že by šlo dělat víc.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3568700" y="571500"/>
              <a:ext cx="12111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3"/>
            <p:cNvSpPr txBox="1"/>
            <p:nvPr/>
          </p:nvSpPr>
          <p:spPr>
            <a:xfrm>
              <a:off x="4780772" y="412900"/>
              <a:ext cx="6015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32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35" name="Google Shape;235;p23"/>
            <p:cNvSpPr txBox="1"/>
            <p:nvPr/>
          </p:nvSpPr>
          <p:spPr>
            <a:xfrm>
              <a:off x="5072672" y="438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36" name="Google Shape;236;p23"/>
            <p:cNvSpPr txBox="1"/>
            <p:nvPr/>
          </p:nvSpPr>
          <p:spPr>
            <a:xfrm>
              <a:off x="0" y="727000"/>
              <a:ext cx="8808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Spíše ne.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3568700" y="889000"/>
              <a:ext cx="5298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3"/>
            <p:cNvSpPr txBox="1"/>
            <p:nvPr/>
          </p:nvSpPr>
          <p:spPr>
            <a:xfrm>
              <a:off x="4099544" y="730400"/>
              <a:ext cx="576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14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39" name="Google Shape;239;p23"/>
            <p:cNvSpPr txBox="1"/>
            <p:nvPr/>
          </p:nvSpPr>
          <p:spPr>
            <a:xfrm>
              <a:off x="4366044" y="7556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40" name="Google Shape;240;p23"/>
            <p:cNvSpPr txBox="1"/>
            <p:nvPr/>
          </p:nvSpPr>
          <p:spPr>
            <a:xfrm>
              <a:off x="0" y="1044500"/>
              <a:ext cx="3332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900">
                  <a:solidFill>
                    <a:srgbClr val="33333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Finanční budoucnost dětí zatím aktivně neřeším.</a:t>
              </a:r>
              <a:endParaRPr sz="9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3568700" y="1206500"/>
              <a:ext cx="378600" cy="38100"/>
            </a:xfrm>
            <a:prstGeom prst="rect">
              <a:avLst/>
            </a:prstGeom>
            <a:solidFill>
              <a:srgbClr val="333333"/>
            </a:solidFill>
            <a:ln cap="flat" cmpd="sng" w="1270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3"/>
            <p:cNvSpPr txBox="1"/>
            <p:nvPr/>
          </p:nvSpPr>
          <p:spPr>
            <a:xfrm>
              <a:off x="3948160" y="1047900"/>
              <a:ext cx="576000" cy="34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17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10</a:t>
              </a:r>
              <a:endParaRPr sz="17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43" name="Google Shape;243;p23"/>
            <p:cNvSpPr txBox="1"/>
            <p:nvPr/>
          </p:nvSpPr>
          <p:spPr>
            <a:xfrm>
              <a:off x="4214660" y="1073100"/>
              <a:ext cx="4236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" sz="800">
                  <a:solidFill>
                    <a:srgbClr val="333333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%</a:t>
              </a:r>
              <a:endParaRPr sz="800">
                <a:solidFill>
                  <a:srgbClr val="33333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cxnSp>
          <p:nvCxnSpPr>
            <p:cNvPr id="244" name="Google Shape;244;p23"/>
            <p:cNvCxnSpPr/>
            <p:nvPr/>
          </p:nvCxnSpPr>
          <p:spPr>
            <a:xfrm>
              <a:off x="3568700" y="1524000"/>
              <a:ext cx="3784500" cy="0"/>
            </a:xfrm>
            <a:prstGeom prst="straightConnector1">
              <a:avLst/>
            </a:prstGeom>
            <a:noFill/>
            <a:ln cap="flat" cmpd="sng" w="12700">
              <a:solidFill>
                <a:srgbClr val="C8C8C8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/>
          <p:nvPr>
            <p:ph idx="12" type="sldNum"/>
          </p:nvPr>
        </p:nvSpPr>
        <p:spPr>
          <a:xfrm>
            <a:off x="0" y="0"/>
            <a:ext cx="432000" cy="415800"/>
          </a:xfrm>
          <a:prstGeom prst="rect">
            <a:avLst/>
          </a:prstGeom>
        </p:spPr>
        <p:txBody>
          <a:bodyPr anchorCtr="0" anchor="b" bIns="0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50" name="Google Shape;250;p24"/>
          <p:cNvSpPr txBox="1"/>
          <p:nvPr/>
        </p:nvSpPr>
        <p:spPr>
          <a:xfrm>
            <a:off x="720000" y="582200"/>
            <a:ext cx="70707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Detail: Kolik z nich </a:t>
            </a:r>
            <a:r>
              <a:rPr b="1" lang="c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dětem </a:t>
            </a: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spoří</a:t>
            </a:r>
            <a:b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2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nad 1 000 Kč měsíčně?</a:t>
            </a:r>
            <a:endParaRPr b="1" sz="20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8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4"/>
          <p:cNvSpPr txBox="1"/>
          <p:nvPr/>
        </p:nvSpPr>
        <p:spPr>
          <a:xfrm>
            <a:off x="594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TÉMA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2" name="Google Shape;252;p24"/>
          <p:cNvSpPr txBox="1"/>
          <p:nvPr/>
        </p:nvSpPr>
        <p:spPr>
          <a:xfrm>
            <a:off x="1962000" y="108000"/>
            <a:ext cx="571800" cy="3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5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BÁZE</a:t>
            </a:r>
            <a:endParaRPr sz="45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594000" y="190800"/>
            <a:ext cx="9810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Finanční start</a:t>
            </a:r>
            <a:endParaRPr sz="700">
              <a:solidFill>
                <a:schemeClr val="hlink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1962000" y="190800"/>
            <a:ext cx="29385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00AEE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Rodiče, kteří mají dítě do 18 let a spoří jim</a:t>
            </a:r>
            <a:endParaRPr sz="700">
              <a:solidFill>
                <a:srgbClr val="00AEE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55" name="Google Shape;255;p24"/>
          <p:cNvCxnSpPr/>
          <p:nvPr/>
        </p:nvCxnSpPr>
        <p:spPr>
          <a:xfrm>
            <a:off x="1936800" y="198000"/>
            <a:ext cx="0" cy="180000"/>
          </a:xfrm>
          <a:prstGeom prst="straightConnector1">
            <a:avLst/>
          </a:prstGeom>
          <a:noFill/>
          <a:ln cap="flat" cmpd="sng" w="8900">
            <a:solidFill>
              <a:srgbClr val="00AE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" name="Google Shape;256;p24"/>
          <p:cNvSpPr txBox="1"/>
          <p:nvPr/>
        </p:nvSpPr>
        <p:spPr>
          <a:xfrm>
            <a:off x="3571599" y="2468100"/>
            <a:ext cx="19194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12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Ti, kdo dělají</a:t>
            </a:r>
            <a:br>
              <a:rPr b="1" lang="cs" sz="12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2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maximum:</a:t>
            </a:r>
            <a:endParaRPr b="1" sz="12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4106847" y="3055725"/>
            <a:ext cx="9810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44</a:t>
            </a:r>
            <a:r>
              <a:rPr baseline="30000" lang="cs" sz="360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%</a:t>
            </a:r>
            <a:endParaRPr baseline="30000" sz="360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8" name="Google Shape;258;p24"/>
          <p:cNvSpPr txBox="1"/>
          <p:nvPr/>
        </p:nvSpPr>
        <p:spPr>
          <a:xfrm>
            <a:off x="6078999" y="2468100"/>
            <a:ext cx="19194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12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Ti, kdo říkají,</a:t>
            </a:r>
            <a:br>
              <a:rPr b="1" lang="cs" sz="12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cs" sz="12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že by šlo dělat víc:</a:t>
            </a:r>
            <a:endParaRPr b="1" sz="12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24"/>
          <p:cNvSpPr txBox="1"/>
          <p:nvPr/>
        </p:nvSpPr>
        <p:spPr>
          <a:xfrm>
            <a:off x="6605991" y="3055725"/>
            <a:ext cx="9810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39</a:t>
            </a:r>
            <a:r>
              <a:rPr baseline="30000" lang="cs" sz="360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%</a:t>
            </a:r>
            <a:endParaRPr baseline="30000" sz="360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1111999" y="2468100"/>
            <a:ext cx="18297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12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Všichni, kdo mají děti do 18 let a spoří jim:</a:t>
            </a:r>
            <a:endParaRPr b="1" sz="12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4"/>
          <p:cNvSpPr txBox="1"/>
          <p:nvPr/>
        </p:nvSpPr>
        <p:spPr>
          <a:xfrm>
            <a:off x="1536349" y="3055725"/>
            <a:ext cx="981000" cy="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41</a:t>
            </a:r>
            <a:r>
              <a:rPr baseline="30000" lang="cs" sz="3600">
                <a:solidFill>
                  <a:srgbClr val="00AE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%</a:t>
            </a:r>
            <a:endParaRPr baseline="30000" sz="3600">
              <a:solidFill>
                <a:srgbClr val="00AE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62" name="Google Shape;262;p24"/>
          <p:cNvCxnSpPr/>
          <p:nvPr/>
        </p:nvCxnSpPr>
        <p:spPr>
          <a:xfrm>
            <a:off x="3397025" y="2241177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24"/>
          <p:cNvCxnSpPr/>
          <p:nvPr/>
        </p:nvCxnSpPr>
        <p:spPr>
          <a:xfrm>
            <a:off x="5750675" y="2241177"/>
            <a:ext cx="0" cy="157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/>
          <p:nvPr/>
        </p:nvSpPr>
        <p:spPr>
          <a:xfrm>
            <a:off x="551700" y="1080000"/>
            <a:ext cx="8040600" cy="317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Kolik dát dítěti do života?</a:t>
            </a:r>
            <a:b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cs" sz="3000">
                <a:solidFill>
                  <a:srgbClr val="33333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Nejvíce rodičů říká: do 200 tisíc korun.</a:t>
            </a:r>
            <a:endParaRPr sz="3000">
              <a:solidFill>
                <a:srgbClr val="33333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havio - Facelift 2020">
  <a:themeElements>
    <a:clrScheme name="Simple Light">
      <a:dk1>
        <a:srgbClr val="333333"/>
      </a:dk1>
      <a:lt1>
        <a:srgbClr val="FFFFFF"/>
      </a:lt1>
      <a:dk2>
        <a:srgbClr val="595959"/>
      </a:dk2>
      <a:lt2>
        <a:srgbClr val="2ECC8C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AEE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